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55"/>
  </p:notesMasterIdLst>
  <p:sldIdLst>
    <p:sldId id="325" r:id="rId2"/>
    <p:sldId id="272" r:id="rId3"/>
    <p:sldId id="327" r:id="rId4"/>
    <p:sldId id="326" r:id="rId5"/>
    <p:sldId id="328" r:id="rId6"/>
    <p:sldId id="275" r:id="rId7"/>
    <p:sldId id="329" r:id="rId8"/>
    <p:sldId id="330" r:id="rId9"/>
    <p:sldId id="279" r:id="rId10"/>
    <p:sldId id="334" r:id="rId11"/>
    <p:sldId id="335" r:id="rId12"/>
    <p:sldId id="331" r:id="rId13"/>
    <p:sldId id="276" r:id="rId14"/>
    <p:sldId id="278" r:id="rId15"/>
    <p:sldId id="280" r:id="rId16"/>
    <p:sldId id="277" r:id="rId17"/>
    <p:sldId id="319" r:id="rId18"/>
    <p:sldId id="315" r:id="rId19"/>
    <p:sldId id="316" r:id="rId20"/>
    <p:sldId id="282" r:id="rId21"/>
    <p:sldId id="283" r:id="rId22"/>
    <p:sldId id="285" r:id="rId23"/>
    <p:sldId id="284" r:id="rId24"/>
    <p:sldId id="286" r:id="rId25"/>
    <p:sldId id="287" r:id="rId26"/>
    <p:sldId id="288" r:id="rId27"/>
    <p:sldId id="290" r:id="rId28"/>
    <p:sldId id="321" r:id="rId29"/>
    <p:sldId id="322" r:id="rId30"/>
    <p:sldId id="323" r:id="rId31"/>
    <p:sldId id="289" r:id="rId32"/>
    <p:sldId id="291" r:id="rId33"/>
    <p:sldId id="292" r:id="rId34"/>
    <p:sldId id="293" r:id="rId35"/>
    <p:sldId id="295" r:id="rId36"/>
    <p:sldId id="296" r:id="rId37"/>
    <p:sldId id="294" r:id="rId38"/>
    <p:sldId id="332" r:id="rId39"/>
    <p:sldId id="317" r:id="rId40"/>
    <p:sldId id="318" r:id="rId41"/>
    <p:sldId id="298" r:id="rId42"/>
    <p:sldId id="297" r:id="rId43"/>
    <p:sldId id="313" r:id="rId44"/>
    <p:sldId id="312" r:id="rId45"/>
    <p:sldId id="299" r:id="rId46"/>
    <p:sldId id="308" r:id="rId47"/>
    <p:sldId id="302" r:id="rId48"/>
    <p:sldId id="309" r:id="rId49"/>
    <p:sldId id="310" r:id="rId50"/>
    <p:sldId id="333" r:id="rId51"/>
    <p:sldId id="311" r:id="rId52"/>
    <p:sldId id="314" r:id="rId53"/>
    <p:sldId id="270"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66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4" autoAdjust="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5297B18-D3F6-4CFB-813F-0153DD71FE27}" type="slidenum">
              <a:rPr lang="en-US"/>
              <a:pPr>
                <a:defRPr/>
              </a:pPr>
              <a:t>‹#›</a:t>
            </a:fld>
            <a:endParaRPr lang="en-US"/>
          </a:p>
        </p:txBody>
      </p:sp>
    </p:spTree>
    <p:extLst>
      <p:ext uri="{BB962C8B-B14F-4D97-AF65-F5344CB8AC3E}">
        <p14:creationId xmlns:p14="http://schemas.microsoft.com/office/powerpoint/2010/main" val="6021514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4ECB279-1799-4CA2-B40E-E1D170326D78}" type="slidenum">
              <a:rPr lang="en-US" smtClean="0"/>
              <a:pPr eaLnBrk="1" hangingPunct="1"/>
              <a:t>1</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041005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42A17FC-9970-4DC1-92A8-B6406044607C}" type="slidenum">
              <a:rPr lang="en-US" smtClean="0"/>
              <a:pPr eaLnBrk="1" hangingPunct="1"/>
              <a:t>12</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839531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0CF769-D96B-4783-92C5-3930DECD3CCC}" type="slidenum">
              <a:rPr lang="en-US" smtClean="0"/>
              <a:pPr eaLnBrk="1" hangingPunct="1"/>
              <a:t>13</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720264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FCBB273-CA54-4CCB-92CF-24C9E0722A6C}" type="slidenum">
              <a:rPr lang="en-US" smtClean="0"/>
              <a:pPr eaLnBrk="1" hangingPunct="1"/>
              <a:t>14</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146234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1C78FD5-C649-493B-BC3B-7147029C0748}" type="slidenum">
              <a:rPr lang="en-US" smtClean="0"/>
              <a:pPr eaLnBrk="1" hangingPunct="1"/>
              <a:t>15</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939662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FBDD83D-BC8B-412D-83AF-8C5EFD6E5464}" type="slidenum">
              <a:rPr lang="en-US" smtClean="0"/>
              <a:pPr eaLnBrk="1" hangingPunct="1"/>
              <a:t>16</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356923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14C459-0236-4AD9-AFA4-E39807F6EC3E}" type="slidenum">
              <a:rPr lang="en-US" smtClean="0"/>
              <a:pPr eaLnBrk="1" hangingPunct="1"/>
              <a:t>17</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117687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64B63A7-4283-40C2-A202-8683A0DF502B}" type="slidenum">
              <a:rPr lang="en-US" smtClean="0"/>
              <a:pPr eaLnBrk="1" hangingPunct="1"/>
              <a:t>18</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042206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4965246-17F8-4A01-A9D3-F45BE4C60966}" type="slidenum">
              <a:rPr lang="en-US" smtClean="0"/>
              <a:pPr eaLnBrk="1" hangingPunct="1"/>
              <a:t>19</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619499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8839014-63EB-4DE0-8AA1-8B1EB39C98F7}" type="slidenum">
              <a:rPr lang="en-US" smtClean="0"/>
              <a:pPr eaLnBrk="1" hangingPunct="1"/>
              <a:t>20</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611840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FA44E2F-01F9-4471-8DCA-37FE8A8C8EEB}" type="slidenum">
              <a:rPr lang="en-US" smtClean="0"/>
              <a:pPr eaLnBrk="1" hangingPunct="1"/>
              <a:t>21</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427686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A938A9-AFF0-4858-A618-271A8E40CA6F}" type="slidenum">
              <a:rPr lang="en-US" smtClean="0"/>
              <a:pPr eaLnBrk="1" hangingPunct="1"/>
              <a:t>2</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26483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D903FE-BB3D-4F4A-B0E1-61782D56AA24}" type="slidenum">
              <a:rPr lang="en-US" smtClean="0"/>
              <a:pPr eaLnBrk="1" hangingPunct="1"/>
              <a:t>22</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226625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F3C5DB5-2779-46C1-ACD6-07C1E78BD65F}" type="slidenum">
              <a:rPr lang="en-US" smtClean="0"/>
              <a:pPr eaLnBrk="1" hangingPunct="1"/>
              <a:t>23</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768961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BA7C9EA-8F2B-41B0-BEF2-0256B8EAC021}" type="slidenum">
              <a:rPr lang="en-US" smtClean="0"/>
              <a:pPr eaLnBrk="1" hangingPunct="1"/>
              <a:t>24</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993491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AE1363D-A8C4-46A3-A0C6-7FB0290B14CC}" type="slidenum">
              <a:rPr lang="en-US" smtClean="0"/>
              <a:pPr eaLnBrk="1" hangingPunct="1"/>
              <a:t>25</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632652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5B6C2BD-A2E3-4817-96DC-74BA46C63E95}" type="slidenum">
              <a:rPr lang="en-US" smtClean="0"/>
              <a:pPr eaLnBrk="1" hangingPunct="1"/>
              <a:t>26</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352656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2A2257C-D337-4FC3-B404-FC289A833A8F}" type="slidenum">
              <a:rPr lang="en-US" smtClean="0"/>
              <a:pPr eaLnBrk="1" hangingPunct="1"/>
              <a:t>27</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8652853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77F9D77-7C4F-4E10-B46C-0FDC0C86E0F0}" type="slidenum">
              <a:rPr lang="en-US" smtClean="0"/>
              <a:pPr eaLnBrk="1" hangingPunct="1"/>
              <a:t>28</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6057240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68CCE79-7891-4B47-B716-E1A1571EED94}" type="slidenum">
              <a:rPr lang="en-US" smtClean="0"/>
              <a:pPr eaLnBrk="1" hangingPunct="1"/>
              <a:t>29</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0655067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7533A6-277E-47F6-8E9E-4EE34ED42214}" type="slidenum">
              <a:rPr lang="en-US" smtClean="0"/>
              <a:pPr eaLnBrk="1" hangingPunct="1"/>
              <a:t>30</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7379535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36F7FE1-66AF-4593-ACA1-8B3B542A6D85}" type="slidenum">
              <a:rPr lang="en-US" smtClean="0"/>
              <a:pPr eaLnBrk="1" hangingPunct="1"/>
              <a:t>31</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756551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53B4A42-261E-4BAF-AA29-0F0FEF0392B6}" type="slidenum">
              <a:rPr lang="en-US" smtClean="0"/>
              <a:pPr eaLnBrk="1" hangingPunct="1"/>
              <a:t>3</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5636062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F28A10B-92E6-42C9-9E1B-A8C5B1736569}" type="slidenum">
              <a:rPr lang="en-US" smtClean="0"/>
              <a:pPr eaLnBrk="1" hangingPunct="1"/>
              <a:t>32</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3700486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73E3C5-3064-4A76-B803-F556AB36DB9D}" type="slidenum">
              <a:rPr lang="en-US" smtClean="0"/>
              <a:pPr eaLnBrk="1" hangingPunct="1"/>
              <a:t>33</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879965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1801249-8B78-4D43-9DB2-7C2119A438E1}" type="slidenum">
              <a:rPr lang="en-US" smtClean="0"/>
              <a:pPr eaLnBrk="1" hangingPunct="1"/>
              <a:t>34</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2177413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5181EDA-F599-4808-88E4-B1459638516B}" type="slidenum">
              <a:rPr lang="en-US" smtClean="0"/>
              <a:pPr eaLnBrk="1" hangingPunct="1"/>
              <a:t>35</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8162119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6170767-5DED-400D-A1D8-D8EE434FBDDF}" type="slidenum">
              <a:rPr lang="en-US" smtClean="0"/>
              <a:pPr eaLnBrk="1" hangingPunct="1"/>
              <a:t>36</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6263877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5CAAD3-1B57-48B0-970E-C0C6C055FA6F}" type="slidenum">
              <a:rPr lang="en-US" smtClean="0"/>
              <a:pPr eaLnBrk="1" hangingPunct="1"/>
              <a:t>37</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5173242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F1EC68D-BA5F-4980-8CFA-0FFB9FE1DC32}" type="slidenum">
              <a:rPr lang="en-US" smtClean="0"/>
              <a:pPr eaLnBrk="1" hangingPunct="1"/>
              <a:t>38</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1624478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E0BDB01-A42B-4EC5-BBCC-C6D278281A30}" type="slidenum">
              <a:rPr lang="en-US" smtClean="0"/>
              <a:pPr eaLnBrk="1" hangingPunct="1"/>
              <a:t>39</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1223315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E00EA0B-E595-4344-8F26-F9C016C1B510}" type="slidenum">
              <a:rPr lang="en-US" smtClean="0"/>
              <a:pPr eaLnBrk="1" hangingPunct="1"/>
              <a:t>40</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7754510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23BCB4-8DFD-4672-896C-558F4CBB6085}" type="slidenum">
              <a:rPr lang="en-US" smtClean="0"/>
              <a:pPr eaLnBrk="1" hangingPunct="1"/>
              <a:t>41</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434089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7298F2E-6D34-47D6-8642-8379A432C99B}" type="slidenum">
              <a:rPr lang="en-US" smtClean="0"/>
              <a:pPr eaLnBrk="1" hangingPunct="1"/>
              <a:t>4</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2756487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23322C-E1C2-4C53-B6EC-2B78C48F1651}" type="slidenum">
              <a:rPr lang="en-US" smtClean="0"/>
              <a:pPr eaLnBrk="1" hangingPunct="1"/>
              <a:t>42</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86804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EE5A6EC-3B4C-4CF1-A5FE-67E2AAEC82D7}" type="slidenum">
              <a:rPr lang="en-US" smtClean="0"/>
              <a:pPr eaLnBrk="1" hangingPunct="1"/>
              <a:t>43</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7296890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4AE43C7-BEC9-420B-B8BE-6D0B265B2549}" type="slidenum">
              <a:rPr lang="en-US" smtClean="0"/>
              <a:pPr eaLnBrk="1" hangingPunct="1"/>
              <a:t>44</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4051107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8A8CC6E-CC67-4207-8F1B-38566B6ABD67}" type="slidenum">
              <a:rPr lang="en-US" smtClean="0"/>
              <a:pPr eaLnBrk="1" hangingPunct="1"/>
              <a:t>45</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4808694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406E0F-1C11-4842-A57F-41A762604406}" type="slidenum">
              <a:rPr lang="en-US" smtClean="0"/>
              <a:pPr eaLnBrk="1" hangingPunct="1"/>
              <a:t>46</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5955953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E86AF6-7EF1-40E2-B861-2B0BB7847E9B}" type="slidenum">
              <a:rPr lang="en-US" smtClean="0"/>
              <a:pPr eaLnBrk="1" hangingPunct="1"/>
              <a:t>47</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6875430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1C49A1-431E-4803-9580-76749AF81A04}" type="slidenum">
              <a:rPr lang="en-US" smtClean="0"/>
              <a:pPr eaLnBrk="1" hangingPunct="1"/>
              <a:t>48</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7063927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D817C7-A29A-4032-8107-4F1E4C45036E}" type="slidenum">
              <a:rPr lang="en-US" smtClean="0"/>
              <a:pPr eaLnBrk="1" hangingPunct="1"/>
              <a:t>49</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700630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5E9D1AA-8C2A-4A21-8351-8C59E7E266F7}" type="slidenum">
              <a:rPr lang="en-US" smtClean="0"/>
              <a:pPr eaLnBrk="1" hangingPunct="1"/>
              <a:t>50</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8368022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55EE2E2-A3BE-4B9B-BBDE-8980A03F2E6F}" type="slidenum">
              <a:rPr lang="en-US" smtClean="0"/>
              <a:pPr eaLnBrk="1" hangingPunct="1"/>
              <a:t>51</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119516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5B5D254-FFB6-4335-B5FC-DF968A006F7E}" type="slidenum">
              <a:rPr lang="en-US" smtClean="0"/>
              <a:pPr eaLnBrk="1" hangingPunct="1"/>
              <a:t>5</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1657245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51AAD6-DC2A-4A71-9F43-D5A6BB297650}" type="slidenum">
              <a:rPr lang="en-US" smtClean="0"/>
              <a:pPr eaLnBrk="1" hangingPunct="1"/>
              <a:t>52</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3229005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29C7382-4287-483A-AC7B-644D7CA2F48E}" type="slidenum">
              <a:rPr lang="en-US" smtClean="0"/>
              <a:pPr eaLnBrk="1" hangingPunct="1"/>
              <a:t>53</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855465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7B7A26E-43BF-44F7-9986-97D188DC194D}" type="slidenum">
              <a:rPr lang="en-US" smtClean="0"/>
              <a:pPr eaLnBrk="1" hangingPunct="1"/>
              <a:t>6</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182217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EBB68E2-7BFF-4CC3-AEEE-DEDDCFE34928}" type="slidenum">
              <a:rPr lang="en-US" smtClean="0"/>
              <a:pPr eaLnBrk="1" hangingPunct="1"/>
              <a:t>7</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734580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5A13CBC-11E8-4925-BD2F-FE14228591E6}" type="slidenum">
              <a:rPr lang="en-US" smtClean="0"/>
              <a:pPr eaLnBrk="1" hangingPunct="1"/>
              <a:t>8</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72845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B879E8-CE08-4BEB-B4DD-92045D397B0E}" type="slidenum">
              <a:rPr lang="en-US" smtClean="0"/>
              <a:pPr eaLnBrk="1" hangingPunct="1"/>
              <a:t>9</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462644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685800"/>
            <a:ext cx="8686800" cy="1475293"/>
          </a:xfrm>
          <a:prstGeom prst="rect">
            <a:avLst/>
          </a:prstGeom>
        </p:spPr>
        <p:txBody>
          <a:bodyPr/>
          <a:lstStyle>
            <a:lvl1pPr>
              <a:defRPr/>
            </a:lvl1pPr>
          </a:lstStyle>
          <a:p>
            <a:pPr lvl="0"/>
            <a:r>
              <a:rPr lang="en-US" noProof="0"/>
              <a:t>Click to edit Master title style</a:t>
            </a:r>
          </a:p>
        </p:txBody>
      </p:sp>
      <p:sp>
        <p:nvSpPr>
          <p:cNvPr id="3075" name="Rectangle 3"/>
          <p:cNvSpPr>
            <a:spLocks noGrp="1" noChangeArrowheads="1"/>
          </p:cNvSpPr>
          <p:nvPr>
            <p:ph type="subTitle" idx="1"/>
          </p:nvPr>
        </p:nvSpPr>
        <p:spPr>
          <a:xfrm>
            <a:off x="228601" y="2362200"/>
            <a:ext cx="5943600" cy="1219200"/>
          </a:xfrm>
          <a:prstGeom prst="rect">
            <a:avLst/>
          </a:prstGeom>
        </p:spPr>
        <p:txBody>
          <a:bodyPr/>
          <a:lstStyle>
            <a:lvl1pPr marL="0" indent="0" algn="l">
              <a:buFontTx/>
              <a:buNone/>
              <a:defRPr/>
            </a:lvl1pPr>
          </a:lstStyle>
          <a:p>
            <a:pPr lvl="0"/>
            <a:r>
              <a:rPr lang="en-US" noProof="0"/>
              <a:t>Click to edit Master subtitle style</a:t>
            </a:r>
          </a:p>
        </p:txBody>
      </p:sp>
      <p:sp>
        <p:nvSpPr>
          <p:cNvPr id="8"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D1EFE5F9-1933-45EF-A420-6601D4F629E2}" type="datetime1">
              <a:rPr lang="en-US" smtClean="0"/>
              <a:pPr/>
              <a:t>9/13/2017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773225CC-97AB-4DE5-9808-D804A486795F}"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228600" y="1292308"/>
            <a:ext cx="8686800" cy="427029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488B5F80-DB84-4B7B-9D88-238AA65A8702}" type="datetime1">
              <a:rPr lang="en-US" smtClean="0"/>
              <a:pPr/>
              <a:t>9/13/2017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8D0AA13B-AE03-499C-BF6C-494802FF4746}" type="slidenum">
              <a:rPr lang="en-US" smtClean="0"/>
              <a:pPr>
                <a:defRPr/>
              </a:pPr>
              <a:t>‹#›</a:t>
            </a:fld>
            <a:endParaRPr lang="en-US"/>
          </a:p>
        </p:txBody>
      </p:sp>
      <p:sp>
        <p:nvSpPr>
          <p:cNvPr id="10"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120714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3337" y="127553"/>
            <a:ext cx="1942063" cy="5413531"/>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27553"/>
            <a:ext cx="6629400" cy="541353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D05842DB-D3E3-4E7B-8F06-249B00538D03}" type="datetime1">
              <a:rPr lang="en-US" smtClean="0"/>
              <a:pPr/>
              <a:t>9/13/2017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40AF48EC-C92F-406E-88F5-7E1616888650}" type="slidenum">
              <a:rPr lang="en-US" smtClean="0"/>
              <a:pPr>
                <a:defRPr/>
              </a:pPr>
              <a:t>‹#›</a:t>
            </a:fld>
            <a:endParaRPr lang="en-US"/>
          </a:p>
        </p:txBody>
      </p:sp>
    </p:spTree>
    <p:extLst>
      <p:ext uri="{BB962C8B-B14F-4D97-AF65-F5344CB8AC3E}">
        <p14:creationId xmlns:p14="http://schemas.microsoft.com/office/powerpoint/2010/main" val="2862370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3854"/>
            <a:ext cx="8686799" cy="442114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A0FC3B2B-635B-4CE5-8E93-CC939FDE1115}" type="datetime1">
              <a:rPr lang="en-US" smtClean="0"/>
              <a:pPr/>
              <a:t>9/13/2017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endParaRPr lang="en-US"/>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56A6C968-7584-4656-99E9-A081C228C991}" type="slidenum">
              <a:rPr lang="en-US" smtClean="0"/>
              <a:pPr>
                <a:defRPr/>
              </a:pPr>
              <a:t>‹#›</a:t>
            </a:fld>
            <a:endParaRPr lang="en-US"/>
          </a:p>
        </p:txBody>
      </p:sp>
      <p:sp>
        <p:nvSpPr>
          <p:cNvPr id="10"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1" name="Rectangle 5"/>
          <p:cNvSpPr txBox="1">
            <a:spLocks noChangeArrowheads="1"/>
          </p:cNvSpPr>
          <p:nvPr userDrawn="1"/>
        </p:nvSpPr>
        <p:spPr>
          <a:xfrm>
            <a:off x="28194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extLst>
      <p:ext uri="{BB962C8B-B14F-4D97-AF65-F5344CB8AC3E}">
        <p14:creationId xmlns:p14="http://schemas.microsoft.com/office/powerpoint/2010/main" val="2700435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4319812"/>
            <a:ext cx="8686800" cy="1362706"/>
          </a:xfrm>
          <a:prstGeom prst="rect">
            <a:avLst/>
          </a:prstGeo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228600" y="2819400"/>
            <a:ext cx="8686800" cy="1500412"/>
          </a:xfrm>
          <a:prstGeom prst="rect">
            <a:avLst/>
          </a:prstGeom>
        </p:spPr>
        <p:txBody>
          <a:bodyPr anchor="b"/>
          <a:lstStyle>
            <a:lvl1pPr marL="0" indent="0">
              <a:buNone/>
              <a:defRPr sz="1800"/>
            </a:lvl1pPr>
            <a:lvl2pPr marL="412394" indent="0">
              <a:buNone/>
              <a:defRPr sz="1600"/>
            </a:lvl2pPr>
            <a:lvl3pPr marL="824789" indent="0">
              <a:buNone/>
              <a:defRPr sz="1400"/>
            </a:lvl3pPr>
            <a:lvl4pPr marL="1237183" indent="0">
              <a:buNone/>
              <a:defRPr sz="1300"/>
            </a:lvl4pPr>
            <a:lvl5pPr marL="1649578" indent="0">
              <a:buNone/>
              <a:defRPr sz="1300"/>
            </a:lvl5pPr>
            <a:lvl6pPr marL="2061972" indent="0">
              <a:buNone/>
              <a:defRPr sz="1300"/>
            </a:lvl6pPr>
            <a:lvl7pPr marL="2474366" indent="0">
              <a:buNone/>
              <a:defRPr sz="1300"/>
            </a:lvl7pPr>
            <a:lvl8pPr marL="2886761" indent="0">
              <a:buNone/>
              <a:defRPr sz="1300"/>
            </a:lvl8pPr>
            <a:lvl9pPr marL="3299155" indent="0">
              <a:buNone/>
              <a:defRPr sz="1300"/>
            </a:lvl9pPr>
          </a:lstStyle>
          <a:p>
            <a:pPr lvl="0"/>
            <a:r>
              <a:rPr lang="en-US"/>
              <a:t>Click to edit Master text styles</a:t>
            </a:r>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FDD2C674-CB42-44CE-A489-ADBCAEB05453}" type="datetime1">
              <a:rPr lang="en-US" smtClean="0"/>
              <a:pPr/>
              <a:t>9/13/2017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77155012-8B96-476A-8901-314D1621C63B}" type="slidenum">
              <a:rPr lang="en-US" smtClean="0"/>
              <a:pPr>
                <a:defRPr/>
              </a:pPr>
              <a:t>‹#›</a:t>
            </a:fld>
            <a:endParaRPr lang="en-US"/>
          </a:p>
        </p:txBody>
      </p:sp>
    </p:spTree>
    <p:extLst>
      <p:ext uri="{BB962C8B-B14F-4D97-AF65-F5344CB8AC3E}">
        <p14:creationId xmlns:p14="http://schemas.microsoft.com/office/powerpoint/2010/main" val="1583487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1" y="1295400"/>
            <a:ext cx="4274756" cy="4419600"/>
          </a:xfrm>
          <a:prstGeom prst="rect">
            <a:avLst/>
          </a:prstGeo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644" y="1295400"/>
            <a:ext cx="4274755" cy="4419600"/>
          </a:xfrm>
          <a:prstGeom prst="rect">
            <a:avLst/>
          </a:prstGeo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5FFD28E2-3772-4FC6-9A62-23499B264816}" type="datetime1">
              <a:rPr lang="en-US" smtClean="0"/>
              <a:pPr/>
              <a:t>9/13/2017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3FFC5453-E4A8-4003-83F4-4A0825D6C3BC}" type="slidenum">
              <a:rPr lang="en-US" smtClean="0"/>
              <a:pPr>
                <a:defRPr/>
              </a:pPr>
              <a:t>‹#›</a:t>
            </a:fld>
            <a:endParaRPr lang="en-US"/>
          </a:p>
        </p:txBody>
      </p:sp>
      <p:sp>
        <p:nvSpPr>
          <p:cNvPr id="11"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88226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1" y="1283748"/>
            <a:ext cx="4269036" cy="639755"/>
          </a:xfrm>
          <a:prstGeom prst="rect">
            <a:avLst/>
          </a:prstGeo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a:t>Click to edit Master text styles</a:t>
            </a:r>
          </a:p>
        </p:txBody>
      </p:sp>
      <p:sp>
        <p:nvSpPr>
          <p:cNvPr id="4" name="Content Placeholder 3"/>
          <p:cNvSpPr>
            <a:spLocks noGrp="1"/>
          </p:cNvSpPr>
          <p:nvPr>
            <p:ph sz="half" idx="2"/>
          </p:nvPr>
        </p:nvSpPr>
        <p:spPr>
          <a:xfrm>
            <a:off x="228601" y="1923503"/>
            <a:ext cx="4269036" cy="3715297"/>
          </a:xfrm>
          <a:prstGeom prst="rect">
            <a:avLst/>
          </a:prstGeo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934" y="1283748"/>
            <a:ext cx="4270465" cy="639755"/>
          </a:xfrm>
          <a:prstGeom prst="rect">
            <a:avLst/>
          </a:prstGeo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4934" y="1923503"/>
            <a:ext cx="4270465" cy="3715297"/>
          </a:xfrm>
          <a:prstGeom prst="rect">
            <a:avLst/>
          </a:prstGeo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5899E483-F7DD-4E42-95FC-BBED826D4FEE}" type="datetime1">
              <a:rPr lang="en-US" smtClean="0"/>
              <a:pPr/>
              <a:t>9/13/2017</a:t>
            </a:fld>
            <a:endParaRPr lang="en-US"/>
          </a:p>
        </p:txBody>
      </p:sp>
      <p:sp>
        <p:nvSpPr>
          <p:cNvPr id="11" name="Footer Placeholder 2"/>
          <p:cNvSpPr>
            <a:spLocks noGrp="1"/>
          </p:cNvSpPr>
          <p:nvPr>
            <p:ph type="ftr" sz="quarter" idx="11"/>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12" name="Slide Number Placeholder 3"/>
          <p:cNvSpPr>
            <a:spLocks noGrp="1"/>
          </p:cNvSpPr>
          <p:nvPr>
            <p:ph type="sldNum" sz="quarter" idx="12"/>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3A3EAB9A-535B-4412-BB27-B23EBF57D60D}" type="slidenum">
              <a:rPr lang="en-US" smtClean="0"/>
              <a:pPr>
                <a:defRPr/>
              </a:pPr>
              <a:t>‹#›</a:t>
            </a:fld>
            <a:endParaRPr lang="en-US"/>
          </a:p>
        </p:txBody>
      </p:sp>
      <p:sp>
        <p:nvSpPr>
          <p:cNvPr id="13"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938940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4358A701-042D-42E9-A5BC-A94579BEAF57}" type="datetime1">
              <a:rPr lang="en-US" smtClean="0"/>
              <a:pPr/>
              <a:t>9/13/2017</a:t>
            </a:fld>
            <a:endParaRPr lang="en-US"/>
          </a:p>
        </p:txBody>
      </p:sp>
      <p:sp>
        <p:nvSpPr>
          <p:cNvPr id="7"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8"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7B224052-E72A-401B-BC9F-B34A79D8FFE3}" type="slidenum">
              <a:rPr lang="en-US" smtClean="0"/>
              <a:pPr>
                <a:defRPr/>
              </a:pPr>
              <a:t>‹#›</a:t>
            </a:fld>
            <a:endParaRPr lang="en-US"/>
          </a:p>
        </p:txBody>
      </p:sp>
      <p:sp>
        <p:nvSpPr>
          <p:cNvPr id="9"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376333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BDB5A325-7F91-4600-8DF6-A8214801B314}" type="datetime1">
              <a:rPr lang="en-US" smtClean="0"/>
              <a:pPr/>
              <a:t>9/13/2017</a:t>
            </a:fld>
            <a:endParaRPr lang="en-US"/>
          </a:p>
        </p:txBody>
      </p:sp>
      <p:sp>
        <p:nvSpPr>
          <p:cNvPr id="6"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7"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A329F9BD-AE27-4CB5-9464-F8751F01CDFA}" type="slidenum">
              <a:rPr lang="en-US" smtClean="0"/>
              <a:pPr>
                <a:defRPr/>
              </a:pPr>
              <a:t>‹#›</a:t>
            </a:fld>
            <a:endParaRPr lang="en-US"/>
          </a:p>
        </p:txBody>
      </p:sp>
    </p:spTree>
    <p:extLst>
      <p:ext uri="{BB962C8B-B14F-4D97-AF65-F5344CB8AC3E}">
        <p14:creationId xmlns:p14="http://schemas.microsoft.com/office/powerpoint/2010/main" val="3090197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272542"/>
            <a:ext cx="3236511" cy="1161887"/>
          </a:xfrm>
          <a:prstGeom prst="rect">
            <a:avLst/>
          </a:prstGeom>
        </p:spPr>
        <p:txBody>
          <a:bodyPr anchor="b"/>
          <a:lstStyle>
            <a:lvl1pPr algn="l">
              <a:defRPr sz="1800" b="1"/>
            </a:lvl1pPr>
          </a:lstStyle>
          <a:p>
            <a:r>
              <a:rPr lang="en-US"/>
              <a:t>Click to edit Master title style</a:t>
            </a:r>
            <a:endParaRPr lang="en-US" dirty="0"/>
          </a:p>
        </p:txBody>
      </p:sp>
      <p:sp>
        <p:nvSpPr>
          <p:cNvPr id="3" name="Content Placeholder 2"/>
          <p:cNvSpPr>
            <a:spLocks noGrp="1"/>
          </p:cNvSpPr>
          <p:nvPr>
            <p:ph idx="1"/>
          </p:nvPr>
        </p:nvSpPr>
        <p:spPr>
          <a:xfrm>
            <a:off x="3575226" y="272541"/>
            <a:ext cx="5340173" cy="5366259"/>
          </a:xfrm>
          <a:prstGeom prst="rect">
            <a:avLst/>
          </a:prstGeo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8600" y="1434428"/>
            <a:ext cx="3236511" cy="4813972"/>
          </a:xfrm>
          <a:prstGeom prst="rect">
            <a:avLst/>
          </a:prstGeo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a:t>Click to edit Master text styles</a:t>
            </a:r>
          </a:p>
        </p:txBody>
      </p:sp>
      <p:sp>
        <p:nvSpPr>
          <p:cNvPr id="8"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237906D1-779F-4E73-A675-102E3FB61893}" type="datetime1">
              <a:rPr lang="en-US" smtClean="0"/>
              <a:pPr/>
              <a:t>9/13/2017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AC109A53-BB8A-4A72-AD79-B64FD1E2080D}" type="slidenum">
              <a:rPr lang="en-US" smtClean="0"/>
              <a:pPr>
                <a:defRPr/>
              </a:pPr>
              <a:t>‹#›</a:t>
            </a:fld>
            <a:endParaRPr lang="en-US"/>
          </a:p>
        </p:txBody>
      </p:sp>
    </p:spTree>
    <p:extLst>
      <p:ext uri="{BB962C8B-B14F-4D97-AF65-F5344CB8AC3E}">
        <p14:creationId xmlns:p14="http://schemas.microsoft.com/office/powerpoint/2010/main" val="2241127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04" y="4340928"/>
            <a:ext cx="5487258" cy="566599"/>
          </a:xfrm>
          <a:prstGeom prst="rect">
            <a:avLst/>
          </a:prstGeo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1904" y="152400"/>
            <a:ext cx="5487258" cy="4115373"/>
          </a:xfrm>
          <a:prstGeom prst="rect">
            <a:avLst/>
          </a:prstGeom>
        </p:spPr>
        <p:txBody>
          <a:bodyPr/>
          <a:lstStyle>
            <a:lvl1pPr marL="0" indent="0">
              <a:buNone/>
              <a:defRPr sz="2900"/>
            </a:lvl1pPr>
            <a:lvl2pPr marL="412394" indent="0">
              <a:buNone/>
              <a:defRPr sz="2500"/>
            </a:lvl2pPr>
            <a:lvl3pPr marL="824789" indent="0">
              <a:buNone/>
              <a:defRPr sz="2200"/>
            </a:lvl3pPr>
            <a:lvl4pPr marL="1237183" indent="0">
              <a:buNone/>
              <a:defRPr sz="1800"/>
            </a:lvl4pPr>
            <a:lvl5pPr marL="1649578" indent="0">
              <a:buNone/>
              <a:defRPr sz="1800"/>
            </a:lvl5pPr>
            <a:lvl6pPr marL="2061972" indent="0">
              <a:buNone/>
              <a:defRPr sz="1800"/>
            </a:lvl6pPr>
            <a:lvl7pPr marL="2474366" indent="0">
              <a:buNone/>
              <a:defRPr sz="1800"/>
            </a:lvl7pPr>
            <a:lvl8pPr marL="2886761" indent="0">
              <a:buNone/>
              <a:defRPr sz="1800"/>
            </a:lvl8pPr>
            <a:lvl9pPr marL="3299155" indent="0">
              <a:buNone/>
              <a:defRPr sz="1800"/>
            </a:lvl9pPr>
          </a:lstStyle>
          <a:p>
            <a:r>
              <a:rPr lang="en-US"/>
              <a:t>Click icon to add picture</a:t>
            </a:r>
          </a:p>
        </p:txBody>
      </p:sp>
      <p:sp>
        <p:nvSpPr>
          <p:cNvPr id="4" name="Text Placeholder 3"/>
          <p:cNvSpPr>
            <a:spLocks noGrp="1"/>
          </p:cNvSpPr>
          <p:nvPr>
            <p:ph type="body" sz="half" idx="2"/>
          </p:nvPr>
        </p:nvSpPr>
        <p:spPr>
          <a:xfrm>
            <a:off x="1791904" y="4907527"/>
            <a:ext cx="5487258" cy="804714"/>
          </a:xfrm>
          <a:prstGeom prst="rect">
            <a:avLst/>
          </a:prstGeo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a:t>Click to edit Master text styles</a:t>
            </a:r>
          </a:p>
        </p:txBody>
      </p:sp>
      <p:sp>
        <p:nvSpPr>
          <p:cNvPr id="8"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E882278F-6411-4AF7-874A-765C70C47AC4}" type="datetime1">
              <a:rPr lang="en-US" smtClean="0"/>
              <a:pPr/>
              <a:t>9/13/2017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282C2A09-4A68-4659-87FE-14DBF732B30C}" type="slidenum">
              <a:rPr lang="en-US" smtClean="0"/>
              <a:pPr>
                <a:defRPr/>
              </a:pPr>
              <a:t>‹#›</a:t>
            </a:fld>
            <a:endParaRPr lang="en-US"/>
          </a:p>
        </p:txBody>
      </p:sp>
    </p:spTree>
    <p:extLst>
      <p:ext uri="{BB962C8B-B14F-4D97-AF65-F5344CB8AC3E}">
        <p14:creationId xmlns:p14="http://schemas.microsoft.com/office/powerpoint/2010/main" val="372623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61CCF969-96BD-423F-B5A9-C95F6F8B244B}" type="datetime1">
              <a:rPr lang="en-US" smtClean="0"/>
              <a:pPr/>
              <a:t>9/13/2017</a:t>
            </a:fld>
            <a:endParaRPr lang="en-US"/>
          </a:p>
        </p:txBody>
      </p:sp>
      <p:sp>
        <p:nvSpPr>
          <p:cNvPr id="3"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4"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B85E549E-0AB5-4CBB-8ABE-962F1C6A4D80}" type="slidenum">
              <a:rPr lang="en-US" smtClean="0"/>
              <a:pPr>
                <a:defRPr/>
              </a:pPr>
              <a:t>‹#›</a:t>
            </a:fld>
            <a:endParaRPr lang="en-US"/>
          </a:p>
        </p:txBody>
      </p:sp>
      <p:sp>
        <p:nvSpPr>
          <p:cNvPr id="6" name="Text Placeholder 5"/>
          <p:cNvSpPr>
            <a:spLocks noGrp="1"/>
          </p:cNvSpPr>
          <p:nvPr>
            <p:ph type="body" idx="1"/>
          </p:nvPr>
        </p:nvSpPr>
        <p:spPr>
          <a:xfrm>
            <a:off x="228600" y="1295400"/>
            <a:ext cx="8686800" cy="5029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dt="0"/>
  <p:txStyles>
    <p:titleStyle>
      <a:lvl1pPr algn="l" defTabSz="915001" rtl="0" eaLnBrk="1" fontAlgn="base" hangingPunct="1">
        <a:spcBef>
          <a:spcPct val="0"/>
        </a:spcBef>
        <a:spcAft>
          <a:spcPct val="0"/>
        </a:spcAft>
        <a:defRPr sz="3600" b="0">
          <a:solidFill>
            <a:schemeClr val="tx1"/>
          </a:solidFill>
          <a:latin typeface="+mj-lt"/>
          <a:ea typeface="+mj-ea"/>
          <a:cs typeface="+mj-cs"/>
        </a:defRPr>
      </a:lvl1pPr>
      <a:lvl2pPr algn="ctr" defTabSz="915001" rtl="0" eaLnBrk="1" fontAlgn="base" hangingPunct="1">
        <a:spcBef>
          <a:spcPct val="0"/>
        </a:spcBef>
        <a:spcAft>
          <a:spcPct val="0"/>
        </a:spcAft>
        <a:defRPr sz="3600">
          <a:solidFill>
            <a:schemeClr val="tx2"/>
          </a:solidFill>
          <a:latin typeface="Arial" charset="0"/>
        </a:defRPr>
      </a:lvl2pPr>
      <a:lvl3pPr algn="ctr" defTabSz="915001" rtl="0" eaLnBrk="1" fontAlgn="base" hangingPunct="1">
        <a:spcBef>
          <a:spcPct val="0"/>
        </a:spcBef>
        <a:spcAft>
          <a:spcPct val="0"/>
        </a:spcAft>
        <a:defRPr sz="3600">
          <a:solidFill>
            <a:schemeClr val="tx2"/>
          </a:solidFill>
          <a:latin typeface="Arial" charset="0"/>
        </a:defRPr>
      </a:lvl3pPr>
      <a:lvl4pPr algn="ctr" defTabSz="915001" rtl="0" eaLnBrk="1" fontAlgn="base" hangingPunct="1">
        <a:spcBef>
          <a:spcPct val="0"/>
        </a:spcBef>
        <a:spcAft>
          <a:spcPct val="0"/>
        </a:spcAft>
        <a:defRPr sz="3600">
          <a:solidFill>
            <a:schemeClr val="tx2"/>
          </a:solidFill>
          <a:latin typeface="Arial" charset="0"/>
        </a:defRPr>
      </a:lvl4pPr>
      <a:lvl5pPr algn="ctr" defTabSz="915001" rtl="0" eaLnBrk="1" fontAlgn="base" hangingPunct="1">
        <a:spcBef>
          <a:spcPct val="0"/>
        </a:spcBef>
        <a:spcAft>
          <a:spcPct val="0"/>
        </a:spcAft>
        <a:defRPr sz="3600">
          <a:solidFill>
            <a:schemeClr val="tx2"/>
          </a:solidFill>
          <a:latin typeface="Arial" charset="0"/>
        </a:defRPr>
      </a:lvl5pPr>
      <a:lvl6pPr marL="412394" algn="ctr" defTabSz="915001" rtl="0" eaLnBrk="1" fontAlgn="base" hangingPunct="1">
        <a:spcBef>
          <a:spcPct val="0"/>
        </a:spcBef>
        <a:spcAft>
          <a:spcPct val="0"/>
        </a:spcAft>
        <a:defRPr sz="3600">
          <a:solidFill>
            <a:schemeClr val="tx2"/>
          </a:solidFill>
          <a:latin typeface="Arial" charset="0"/>
        </a:defRPr>
      </a:lvl6pPr>
      <a:lvl7pPr marL="824789" algn="ctr" defTabSz="915001" rtl="0" eaLnBrk="1" fontAlgn="base" hangingPunct="1">
        <a:spcBef>
          <a:spcPct val="0"/>
        </a:spcBef>
        <a:spcAft>
          <a:spcPct val="0"/>
        </a:spcAft>
        <a:defRPr sz="3600">
          <a:solidFill>
            <a:schemeClr val="tx2"/>
          </a:solidFill>
          <a:latin typeface="Arial" charset="0"/>
        </a:defRPr>
      </a:lvl7pPr>
      <a:lvl8pPr marL="1237183" algn="ctr" defTabSz="915001" rtl="0" eaLnBrk="1" fontAlgn="base" hangingPunct="1">
        <a:spcBef>
          <a:spcPct val="0"/>
        </a:spcBef>
        <a:spcAft>
          <a:spcPct val="0"/>
        </a:spcAft>
        <a:defRPr sz="3600">
          <a:solidFill>
            <a:schemeClr val="tx2"/>
          </a:solidFill>
          <a:latin typeface="Arial" charset="0"/>
        </a:defRPr>
      </a:lvl8pPr>
      <a:lvl9pPr marL="1649578" algn="ctr" defTabSz="915001" rtl="0" eaLnBrk="1" fontAlgn="base" hangingPunct="1">
        <a:spcBef>
          <a:spcPct val="0"/>
        </a:spcBef>
        <a:spcAft>
          <a:spcPct val="0"/>
        </a:spcAft>
        <a:defRPr sz="3600">
          <a:solidFill>
            <a:schemeClr val="tx2"/>
          </a:solidFill>
          <a:latin typeface="Arial" charset="0"/>
        </a:defRPr>
      </a:lvl9pPr>
    </p:titleStyle>
    <p:bodyStyle>
      <a:lvl1pPr marL="342231" indent="-342231" algn="l" defTabSz="915001" rtl="0" eaLnBrk="1" fontAlgn="base" hangingPunct="1">
        <a:spcBef>
          <a:spcPct val="20000"/>
        </a:spcBef>
        <a:spcAft>
          <a:spcPct val="0"/>
        </a:spcAft>
        <a:buChar char="•"/>
        <a:defRPr sz="2400">
          <a:solidFill>
            <a:schemeClr val="tx1"/>
          </a:solidFill>
          <a:latin typeface="+mn-lt"/>
          <a:ea typeface="+mn-ea"/>
          <a:cs typeface="+mn-cs"/>
        </a:defRPr>
      </a:lvl1pPr>
      <a:lvl2pPr marL="743170" indent="-286385" algn="l" defTabSz="915001" rtl="0" eaLnBrk="1" fontAlgn="base" hangingPunct="1">
        <a:spcBef>
          <a:spcPct val="20000"/>
        </a:spcBef>
        <a:spcAft>
          <a:spcPct val="0"/>
        </a:spcAft>
        <a:buChar char="–"/>
        <a:defRPr sz="2100">
          <a:solidFill>
            <a:schemeClr val="tx1"/>
          </a:solidFill>
          <a:latin typeface="+mn-lt"/>
        </a:defRPr>
      </a:lvl2pPr>
      <a:lvl3pPr marL="1142676" indent="-227677" algn="l" defTabSz="915001" rtl="0" eaLnBrk="1" fontAlgn="base" hangingPunct="1">
        <a:spcBef>
          <a:spcPct val="20000"/>
        </a:spcBef>
        <a:spcAft>
          <a:spcPct val="0"/>
        </a:spcAft>
        <a:buChar char="•"/>
        <a:defRPr sz="1900">
          <a:solidFill>
            <a:schemeClr val="tx1"/>
          </a:solidFill>
          <a:latin typeface="+mn-lt"/>
        </a:defRPr>
      </a:lvl3pPr>
      <a:lvl4pPr marL="1599461" indent="-227677" algn="l" defTabSz="915001" rtl="0" eaLnBrk="1" fontAlgn="base" hangingPunct="1">
        <a:spcBef>
          <a:spcPct val="20000"/>
        </a:spcBef>
        <a:spcAft>
          <a:spcPct val="0"/>
        </a:spcAft>
        <a:buChar char="–"/>
        <a:defRPr>
          <a:solidFill>
            <a:schemeClr val="tx1"/>
          </a:solidFill>
          <a:latin typeface="+mn-lt"/>
        </a:defRPr>
      </a:lvl4pPr>
      <a:lvl5pPr marL="2057677" indent="-229108" algn="l" defTabSz="915001" rtl="0" eaLnBrk="1" fontAlgn="base" hangingPunct="1">
        <a:spcBef>
          <a:spcPct val="20000"/>
        </a:spcBef>
        <a:spcAft>
          <a:spcPct val="0"/>
        </a:spcAft>
        <a:buChar char="»"/>
        <a:defRPr>
          <a:solidFill>
            <a:schemeClr val="tx1"/>
          </a:solidFill>
          <a:latin typeface="+mn-lt"/>
        </a:defRPr>
      </a:lvl5pPr>
      <a:lvl6pPr marL="2470071" indent="-229108" algn="l" defTabSz="915001" rtl="0" eaLnBrk="1" fontAlgn="base" hangingPunct="1">
        <a:spcBef>
          <a:spcPct val="20000"/>
        </a:spcBef>
        <a:spcAft>
          <a:spcPct val="0"/>
        </a:spcAft>
        <a:buChar char="»"/>
        <a:defRPr>
          <a:solidFill>
            <a:schemeClr val="tx1"/>
          </a:solidFill>
          <a:latin typeface="+mn-lt"/>
        </a:defRPr>
      </a:lvl6pPr>
      <a:lvl7pPr marL="2882465" indent="-229108" algn="l" defTabSz="915001" rtl="0" eaLnBrk="1" fontAlgn="base" hangingPunct="1">
        <a:spcBef>
          <a:spcPct val="20000"/>
        </a:spcBef>
        <a:spcAft>
          <a:spcPct val="0"/>
        </a:spcAft>
        <a:buChar char="»"/>
        <a:defRPr>
          <a:solidFill>
            <a:schemeClr val="tx1"/>
          </a:solidFill>
          <a:latin typeface="+mn-lt"/>
        </a:defRPr>
      </a:lvl7pPr>
      <a:lvl8pPr marL="3294860" indent="-229108" algn="l" defTabSz="915001" rtl="0" eaLnBrk="1" fontAlgn="base" hangingPunct="1">
        <a:spcBef>
          <a:spcPct val="20000"/>
        </a:spcBef>
        <a:spcAft>
          <a:spcPct val="0"/>
        </a:spcAft>
        <a:buChar char="»"/>
        <a:defRPr>
          <a:solidFill>
            <a:schemeClr val="tx1"/>
          </a:solidFill>
          <a:latin typeface="+mn-lt"/>
        </a:defRPr>
      </a:lvl8pPr>
      <a:lvl9pPr marL="3707254" indent="-229108" algn="l" defTabSz="915001"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824789" rtl="0" eaLnBrk="1" latinLnBrk="0" hangingPunct="1">
        <a:defRPr sz="1600" kern="1200">
          <a:solidFill>
            <a:schemeClr val="tx1"/>
          </a:solidFill>
          <a:latin typeface="+mn-lt"/>
          <a:ea typeface="+mn-ea"/>
          <a:cs typeface="+mn-cs"/>
        </a:defRPr>
      </a:lvl1pPr>
      <a:lvl2pPr marL="412394" algn="l" defTabSz="824789" rtl="0" eaLnBrk="1" latinLnBrk="0" hangingPunct="1">
        <a:defRPr sz="1600" kern="1200">
          <a:solidFill>
            <a:schemeClr val="tx1"/>
          </a:solidFill>
          <a:latin typeface="+mn-lt"/>
          <a:ea typeface="+mn-ea"/>
          <a:cs typeface="+mn-cs"/>
        </a:defRPr>
      </a:lvl2pPr>
      <a:lvl3pPr marL="824789" algn="l" defTabSz="824789" rtl="0" eaLnBrk="1" latinLnBrk="0" hangingPunct="1">
        <a:defRPr sz="1600" kern="1200">
          <a:solidFill>
            <a:schemeClr val="tx1"/>
          </a:solidFill>
          <a:latin typeface="+mn-lt"/>
          <a:ea typeface="+mn-ea"/>
          <a:cs typeface="+mn-cs"/>
        </a:defRPr>
      </a:lvl3pPr>
      <a:lvl4pPr marL="1237183" algn="l" defTabSz="824789" rtl="0" eaLnBrk="1" latinLnBrk="0" hangingPunct="1">
        <a:defRPr sz="1600" kern="1200">
          <a:solidFill>
            <a:schemeClr val="tx1"/>
          </a:solidFill>
          <a:latin typeface="+mn-lt"/>
          <a:ea typeface="+mn-ea"/>
          <a:cs typeface="+mn-cs"/>
        </a:defRPr>
      </a:lvl4pPr>
      <a:lvl5pPr marL="1649578" algn="l" defTabSz="824789" rtl="0" eaLnBrk="1" latinLnBrk="0" hangingPunct="1">
        <a:defRPr sz="1600" kern="1200">
          <a:solidFill>
            <a:schemeClr val="tx1"/>
          </a:solidFill>
          <a:latin typeface="+mn-lt"/>
          <a:ea typeface="+mn-ea"/>
          <a:cs typeface="+mn-cs"/>
        </a:defRPr>
      </a:lvl5pPr>
      <a:lvl6pPr marL="2061972" algn="l" defTabSz="824789" rtl="0" eaLnBrk="1" latinLnBrk="0" hangingPunct="1">
        <a:defRPr sz="1600" kern="1200">
          <a:solidFill>
            <a:schemeClr val="tx1"/>
          </a:solidFill>
          <a:latin typeface="+mn-lt"/>
          <a:ea typeface="+mn-ea"/>
          <a:cs typeface="+mn-cs"/>
        </a:defRPr>
      </a:lvl6pPr>
      <a:lvl7pPr marL="2474366" algn="l" defTabSz="824789" rtl="0" eaLnBrk="1" latinLnBrk="0" hangingPunct="1">
        <a:defRPr sz="1600" kern="1200">
          <a:solidFill>
            <a:schemeClr val="tx1"/>
          </a:solidFill>
          <a:latin typeface="+mn-lt"/>
          <a:ea typeface="+mn-ea"/>
          <a:cs typeface="+mn-cs"/>
        </a:defRPr>
      </a:lvl7pPr>
      <a:lvl8pPr marL="2886761" algn="l" defTabSz="824789" rtl="0" eaLnBrk="1" latinLnBrk="0" hangingPunct="1">
        <a:defRPr sz="1600" kern="1200">
          <a:solidFill>
            <a:schemeClr val="tx1"/>
          </a:solidFill>
          <a:latin typeface="+mn-lt"/>
          <a:ea typeface="+mn-ea"/>
          <a:cs typeface="+mn-cs"/>
        </a:defRPr>
      </a:lvl8pPr>
      <a:lvl9pPr marL="3299155" algn="l" defTabSz="82478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image" Target="../media/image4.jpeg"/><Relationship Id="rId7" Type="http://schemas.openxmlformats.org/officeDocument/2006/relationships/slide" Target="slide26.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slide" Target="slide20.xml"/><Relationship Id="rId5" Type="http://schemas.openxmlformats.org/officeDocument/2006/relationships/slide" Target="slide13.xml"/><Relationship Id="rId10" Type="http://schemas.openxmlformats.org/officeDocument/2006/relationships/slide" Target="slide48.xml"/><Relationship Id="rId4" Type="http://schemas.openxmlformats.org/officeDocument/2006/relationships/slide" Target="slide4.xml"/><Relationship Id="rId9" Type="http://schemas.openxmlformats.org/officeDocument/2006/relationships/slide" Target="slide41.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9.png"/><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econlib.org/LIBRARY/Enc/bios/Keynes.html"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slide" Target="slide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swlearning.com/economics/graphingworkshop/archive_tutorials/generic2003/021_keynesiancross.html"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3.xml.rels><?xml version="1.0" encoding="UTF-8" standalone="yes"?>
<Relationships xmlns="http://schemas.openxmlformats.org/package/2006/relationships"><Relationship Id="rId3" Type="http://schemas.openxmlformats.org/officeDocument/2006/relationships/hyperlink" Target="http://www.swlearning.com/economics/graphingworkshop/archive_tutorials/generic2003/021_keynesiancross.html"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9.png"/><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wsj.com/"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pic>
        <p:nvPicPr>
          <p:cNvPr id="5" name="Picture 4" descr="C:\Users\jthomas\Documents\Arnold 11e\Supplements\TB\Macro_sm.jpg"/>
          <p:cNvPicPr>
            <a:picLocks noChangeAspect="1" noChangeArrowheads="1"/>
          </p:cNvPicPr>
          <p:nvPr/>
        </p:nvPicPr>
        <p:blipFill>
          <a:blip r:embed="rId4" cstate="print"/>
          <a:srcRect/>
          <a:stretch>
            <a:fillRect/>
          </a:stretch>
        </p:blipFill>
        <p:spPr bwMode="auto">
          <a:xfrm>
            <a:off x="381000" y="4648200"/>
            <a:ext cx="1428750" cy="1790700"/>
          </a:xfrm>
          <a:prstGeom prst="rect">
            <a:avLst/>
          </a:prstGeom>
          <a:noFill/>
        </p:spPr>
      </p:pic>
      <p:sp>
        <p:nvSpPr>
          <p:cNvPr id="8" name="TextBox 7"/>
          <p:cNvSpPr txBox="1"/>
          <p:nvPr/>
        </p:nvSpPr>
        <p:spPr>
          <a:xfrm>
            <a:off x="1676400" y="1905000"/>
            <a:ext cx="6324600" cy="2062103"/>
          </a:xfrm>
          <a:prstGeom prst="rect">
            <a:avLst/>
          </a:prstGeom>
          <a:noFill/>
        </p:spPr>
        <p:txBody>
          <a:bodyPr wrap="square" rtlCol="0">
            <a:spAutoFit/>
          </a:bodyPr>
          <a:lstStyle/>
          <a:p>
            <a:r>
              <a:rPr lang="en-US" sz="3200" dirty="0">
                <a:solidFill>
                  <a:schemeClr val="accent2">
                    <a:lumMod val="75000"/>
                  </a:schemeClr>
                </a:solidFill>
                <a:latin typeface="Palatino Linotype" pitchFamily="18" charset="0"/>
              </a:rPr>
              <a:t>Chapter 10: Keynesian Macroeconomics and Economic Instability: A Critique of the Self-Regulating Economy</a:t>
            </a:r>
          </a:p>
        </p:txBody>
      </p:sp>
    </p:spTree>
    <p:custDataLst>
      <p:tags r:id="rId1"/>
    </p:custDataLst>
  </p:cSld>
  <p:clrMapOvr>
    <a:masterClrMapping/>
  </p:clrMapOvr>
  <p:transition advTm="339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4" name="Title 3"/>
          <p:cNvSpPr>
            <a:spLocks noGrp="1"/>
          </p:cNvSpPr>
          <p:nvPr>
            <p:ph type="title"/>
          </p:nvPr>
        </p:nvSpPr>
        <p:spPr/>
        <p:txBody>
          <a:bodyPr>
            <a:normAutofit fontScale="90000"/>
          </a:bodyPr>
          <a:lstStyle/>
          <a:p>
            <a:r>
              <a:rPr lang="en-US" dirty="0"/>
              <a:t>Labor Market and Inflexible Wages Downward</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219" t="17494" r="29196" b="25126"/>
          <a:stretch/>
        </p:blipFill>
        <p:spPr bwMode="auto">
          <a:xfrm>
            <a:off x="165083" y="990600"/>
            <a:ext cx="8902717" cy="5544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4164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Efficiency Wage Models are models that hold it is sometimes in the best interest of business firms to pay their employees higher-than-equilibrium wage rates.</a:t>
            </a:r>
          </a:p>
          <a:p>
            <a:r>
              <a:rPr lang="en-US" dirty="0"/>
              <a:t>A cut in wages can cause a decline in labor productivity, which in turn raises the firm’s cost. </a:t>
            </a:r>
          </a:p>
          <a:p>
            <a:r>
              <a:rPr lang="en-US" dirty="0"/>
              <a:t>By paying an above-equilibrium wage, firms provide an incentive to workers to be productive and do less shirking among other things. If shirking declines, so do the monitoring (management) costs of the firm. </a:t>
            </a:r>
          </a:p>
        </p:txBody>
      </p:sp>
      <p:sp>
        <p:nvSpPr>
          <p:cNvPr id="4" name="Title 3"/>
          <p:cNvSpPr>
            <a:spLocks noGrp="1"/>
          </p:cNvSpPr>
          <p:nvPr>
            <p:ph type="title"/>
          </p:nvPr>
        </p:nvSpPr>
        <p:spPr/>
        <p:txBody>
          <a:bodyPr/>
          <a:lstStyle/>
          <a:p>
            <a:r>
              <a:rPr lang="en-US" dirty="0"/>
              <a:t>Efficiency Wage Models</a:t>
            </a:r>
          </a:p>
        </p:txBody>
      </p:sp>
      <p:sp>
        <p:nvSpPr>
          <p:cNvPr id="5" name="Rounded Rectangle 4">
            <a:hlinkClick r:id="rId2" action="ppaction://hlinksldjump"/>
          </p:cNvPr>
          <p:cNvSpPr/>
          <p:nvPr/>
        </p:nvSpPr>
        <p:spPr bwMode="auto">
          <a:xfrm>
            <a:off x="11430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2" action="ppaction://hlinksldjump"/>
              </a:rPr>
              <a:t>Click to return to “In this Lesson”</a:t>
            </a:r>
            <a:endParaRPr lang="en-US" sz="1050" dirty="0">
              <a:solidFill>
                <a:srgbClr val="C00000"/>
              </a:solidFill>
            </a:endParaRPr>
          </a:p>
        </p:txBody>
      </p:sp>
    </p:spTree>
    <p:extLst>
      <p:ext uri="{BB962C8B-B14F-4D97-AF65-F5344CB8AC3E}">
        <p14:creationId xmlns:p14="http://schemas.microsoft.com/office/powerpoint/2010/main" val="426530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a:buFontTx/>
              <a:buNone/>
            </a:pPr>
            <a:r>
              <a:rPr lang="en-US"/>
              <a:t>	Keynes said that the internal structure of an economy is not always competitive enough to allow prices to fall. </a:t>
            </a:r>
          </a:p>
          <a:p>
            <a:pPr>
              <a:buFontTx/>
              <a:buNone/>
            </a:pPr>
            <a:r>
              <a:rPr lang="en-US"/>
              <a:t>	Keynes suggested that anticompetitive or monopolistic elements in the economy sometimes prevent price from falling.</a:t>
            </a:r>
          </a:p>
        </p:txBody>
      </p:sp>
      <p:sp>
        <p:nvSpPr>
          <p:cNvPr id="10242" name="Rectangle 2"/>
          <p:cNvSpPr>
            <a:spLocks noGrp="1" noChangeArrowheads="1"/>
          </p:cNvSpPr>
          <p:nvPr>
            <p:ph type="title"/>
          </p:nvPr>
        </p:nvSpPr>
        <p:spPr>
          <a:ln/>
        </p:spPr>
        <p:txBody>
          <a:bodyPr/>
          <a:lstStyle/>
          <a:p>
            <a:pPr eaLnBrk="1" hangingPunct="1"/>
            <a:r>
              <a:rPr lang="en-US" sz="4000"/>
              <a:t>Keynes on Prices</a:t>
            </a:r>
          </a:p>
        </p:txBody>
      </p:sp>
      <p:sp>
        <p:nvSpPr>
          <p:cNvPr id="7" name="Rounded Rectangle 6">
            <a:hlinkClick r:id="rId3" action="ppaction://hlinksldjump"/>
          </p:cNvPr>
          <p:cNvSpPr/>
          <p:nvPr/>
        </p:nvSpPr>
        <p:spPr bwMode="auto">
          <a:xfrm>
            <a:off x="3048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b="75139"/>
          <a:stretch>
            <a:fillRect/>
          </a:stretch>
        </p:blipFill>
        <p:spPr>
          <a:xfrm>
            <a:off x="228600" y="1981200"/>
            <a:ext cx="8686800" cy="1600200"/>
          </a:xfrm>
          <a:ln w="3175">
            <a:solidFill>
              <a:schemeClr val="tx1"/>
            </a:solidFill>
            <a:miter lim="800000"/>
            <a:headEnd/>
            <a:tailEnd/>
          </a:ln>
        </p:spPr>
      </p:pic>
      <p:sp>
        <p:nvSpPr>
          <p:cNvPr id="12290" name="Rectangle 2"/>
          <p:cNvSpPr>
            <a:spLocks noGrp="1" noChangeArrowheads="1"/>
          </p:cNvSpPr>
          <p:nvPr>
            <p:ph type="title"/>
          </p:nvPr>
        </p:nvSpPr>
        <p:spPr>
          <a:ln/>
        </p:spPr>
        <p:txBody>
          <a:bodyPr/>
          <a:lstStyle/>
          <a:p>
            <a:pPr eaLnBrk="1" hangingPunct="1"/>
            <a:r>
              <a:rPr lang="en-US"/>
              <a:t>Classical vs. Keynes I</a:t>
            </a:r>
          </a:p>
        </p:txBody>
      </p:sp>
      <p:pic>
        <p:nvPicPr>
          <p:cNvPr id="4608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b="73955"/>
          <a:stretch>
            <a:fillRect/>
          </a:stretch>
        </p:blipFill>
        <p:spPr bwMode="auto">
          <a:xfrm>
            <a:off x="228600" y="1981200"/>
            <a:ext cx="8686800" cy="16764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608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b="45000"/>
          <a:stretch>
            <a:fillRect/>
          </a:stretch>
        </p:blipFill>
        <p:spPr bwMode="auto">
          <a:xfrm>
            <a:off x="228600" y="1981200"/>
            <a:ext cx="8686800" cy="35401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Rounded Rectangle 7">
            <a:hlinkClick r:id="rId4" action="ppaction://hlinksldjump"/>
          </p:cNvPr>
          <p:cNvSpPr/>
          <p:nvPr/>
        </p:nvSpPr>
        <p:spPr bwMode="auto">
          <a:xfrm>
            <a:off x="3048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086"/>
                                        </p:tgtEl>
                                        <p:attrNameLst>
                                          <p:attrName>style.visibility</p:attrName>
                                        </p:attrNameLst>
                                      </p:cBhvr>
                                      <p:to>
                                        <p:strVal val="visible"/>
                                      </p:to>
                                    </p:set>
                                    <p:animEffect transition="in" filter="fade">
                                      <p:cBhvr>
                                        <p:cTn id="7" dur="2000"/>
                                        <p:tgtEl>
                                          <p:spTgt spid="460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087"/>
                                        </p:tgtEl>
                                        <p:attrNameLst>
                                          <p:attrName>style.visibility</p:attrName>
                                        </p:attrNameLst>
                                      </p:cBhvr>
                                      <p:to>
                                        <p:strVal val="visible"/>
                                      </p:to>
                                    </p:set>
                                    <p:animEffect transition="in" filter="fade">
                                      <p:cBhvr>
                                        <p:cTn id="12" dur="2000"/>
                                        <p:tgtEl>
                                          <p:spTgt spid="46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animBg="1"/>
      <p:bldP spid="4608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152400" y="1524000"/>
            <a:ext cx="3810000" cy="4495800"/>
          </a:xfrm>
        </p:spPr>
        <p:txBody>
          <a:bodyPr>
            <a:normAutofit lnSpcReduction="10000"/>
          </a:bodyPr>
          <a:lstStyle/>
          <a:p>
            <a:pPr eaLnBrk="1" hangingPunct="1">
              <a:buFont typeface="Wingdings" pitchFamily="2" charset="2"/>
              <a:buChar char="Ø"/>
            </a:pPr>
            <a:r>
              <a:rPr lang="en-US" sz="2300"/>
              <a:t>Suppose the economy is in a recessionary gap at point 1. </a:t>
            </a:r>
          </a:p>
          <a:p>
            <a:pPr eaLnBrk="1" hangingPunct="1">
              <a:buFont typeface="Wingdings" pitchFamily="2" charset="2"/>
              <a:buChar char="Ø"/>
            </a:pPr>
            <a:r>
              <a:rPr lang="en-US" sz="2300"/>
              <a:t>Wage rates are $10 per hour, and the price level is P</a:t>
            </a:r>
            <a:r>
              <a:rPr lang="en-US" sz="2300" baseline="-25000"/>
              <a:t>1</a:t>
            </a:r>
            <a:r>
              <a:rPr lang="en-US" sz="2300"/>
              <a:t>.</a:t>
            </a:r>
          </a:p>
          <a:p>
            <a:pPr eaLnBrk="1" hangingPunct="1">
              <a:buFont typeface="Wingdings" pitchFamily="2" charset="2"/>
              <a:buChar char="Ø"/>
            </a:pPr>
            <a:r>
              <a:rPr lang="en-US" sz="2300"/>
              <a:t>The issue may not be whether wage rates and the price level fall, but how long they take to reach long-run levels</a:t>
            </a:r>
          </a:p>
          <a:p>
            <a:pPr eaLnBrk="1" hangingPunct="1">
              <a:buFontTx/>
              <a:buNone/>
            </a:pPr>
            <a:r>
              <a:rPr lang="en-US" sz="2300"/>
              <a:t> </a:t>
            </a:r>
          </a:p>
        </p:txBody>
      </p:sp>
      <p:sp>
        <p:nvSpPr>
          <p:cNvPr id="13314" name="Rectangle 2"/>
          <p:cNvSpPr>
            <a:spLocks noGrp="1" noChangeArrowheads="1"/>
          </p:cNvSpPr>
          <p:nvPr>
            <p:ph type="title"/>
          </p:nvPr>
        </p:nvSpPr>
        <p:spPr>
          <a:ln/>
        </p:spPr>
        <p:txBody>
          <a:bodyPr>
            <a:normAutofit fontScale="90000"/>
          </a:bodyPr>
          <a:lstStyle/>
          <a:p>
            <a:pPr eaLnBrk="1" hangingPunct="1"/>
            <a:r>
              <a:rPr lang="en-US" sz="3600"/>
              <a:t>A Question of How Long It Takes for</a:t>
            </a:r>
            <a:br>
              <a:rPr lang="en-US" sz="3600"/>
            </a:br>
            <a:r>
              <a:rPr lang="en-US" sz="3600"/>
              <a:t>Wage Rates and Prices to Fall</a:t>
            </a:r>
          </a:p>
        </p:txBody>
      </p:sp>
      <p:pic>
        <p:nvPicPr>
          <p:cNvPr id="133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1600200"/>
            <a:ext cx="4852988" cy="36576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317" name="Text Box 7"/>
          <p:cNvSpPr txBox="1">
            <a:spLocks noChangeArrowheads="1"/>
          </p:cNvSpPr>
          <p:nvPr/>
        </p:nvSpPr>
        <p:spPr bwMode="auto">
          <a:xfrm>
            <a:off x="4251325" y="5334000"/>
            <a:ext cx="1358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002060"/>
                </a:solidFill>
                <a:latin typeface="Palatino Linotype" pitchFamily="18" charset="0"/>
              </a:rPr>
              <a:t>(continued)</a:t>
            </a:r>
          </a:p>
        </p:txBody>
      </p:sp>
      <p:sp>
        <p:nvSpPr>
          <p:cNvPr id="8" name="Rounded Rectangle 7">
            <a:hlinkClick r:id="rId4" action="ppaction://hlinksldjump"/>
          </p:cNvPr>
          <p:cNvSpPr/>
          <p:nvPr/>
        </p:nvSpPr>
        <p:spPr bwMode="auto">
          <a:xfrm>
            <a:off x="3048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fade">
                                      <p:cBhvr>
                                        <p:cTn id="7" dur="2000"/>
                                        <p:tgtEl>
                                          <p:spTgt spid="501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0179">
                                            <p:txEl>
                                              <p:pRg st="1" end="1"/>
                                            </p:txEl>
                                          </p:spTgt>
                                        </p:tgtEl>
                                        <p:attrNameLst>
                                          <p:attrName>style.visibility</p:attrName>
                                        </p:attrNameLst>
                                      </p:cBhvr>
                                      <p:to>
                                        <p:strVal val="visible"/>
                                      </p:to>
                                    </p:set>
                                    <p:animEffect transition="in" filter="fade">
                                      <p:cBhvr>
                                        <p:cTn id="12" dur="2000"/>
                                        <p:tgtEl>
                                          <p:spTgt spid="501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0179">
                                            <p:txEl>
                                              <p:pRg st="2" end="2"/>
                                            </p:txEl>
                                          </p:spTgt>
                                        </p:tgtEl>
                                        <p:attrNameLst>
                                          <p:attrName>style.visibility</p:attrName>
                                        </p:attrNameLst>
                                      </p:cBhvr>
                                      <p:to>
                                        <p:strVal val="visible"/>
                                      </p:to>
                                    </p:set>
                                    <p:animEffect transition="in" filter="fade">
                                      <p:cBhvr>
                                        <p:cTn id="17" dur="2000"/>
                                        <p:tgtEl>
                                          <p:spTgt spid="501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228600" y="1524000"/>
            <a:ext cx="4114800" cy="3810000"/>
          </a:xfrm>
        </p:spPr>
        <p:txBody>
          <a:bodyPr/>
          <a:lstStyle/>
          <a:p>
            <a:pPr eaLnBrk="1" hangingPunct="1">
              <a:buFontTx/>
              <a:buNone/>
            </a:pPr>
            <a:r>
              <a:rPr lang="en-US"/>
              <a:t>   </a:t>
            </a:r>
            <a:endParaRPr lang="en-US" sz="2300"/>
          </a:p>
        </p:txBody>
      </p:sp>
      <p:sp>
        <p:nvSpPr>
          <p:cNvPr id="14338" name="Rectangle 2"/>
          <p:cNvSpPr>
            <a:spLocks noGrp="1" noChangeArrowheads="1"/>
          </p:cNvSpPr>
          <p:nvPr>
            <p:ph type="title"/>
          </p:nvPr>
        </p:nvSpPr>
        <p:spPr>
          <a:ln/>
        </p:spPr>
        <p:txBody>
          <a:bodyPr>
            <a:normAutofit fontScale="90000"/>
          </a:bodyPr>
          <a:lstStyle/>
          <a:p>
            <a:pPr eaLnBrk="1" hangingPunct="1"/>
            <a:r>
              <a:rPr lang="en-US" sz="3600"/>
              <a:t>A Question of How Long It Takes for</a:t>
            </a:r>
            <a:br>
              <a:rPr lang="en-US" sz="3600"/>
            </a:br>
            <a:r>
              <a:rPr lang="en-US" sz="3600"/>
              <a:t>Wage Rates and Prices to Fall</a:t>
            </a:r>
          </a:p>
        </p:txBody>
      </p:sp>
      <p:pic>
        <p:nvPicPr>
          <p:cNvPr id="1434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1600200"/>
            <a:ext cx="4852988" cy="36576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41" name="Text Box 5"/>
          <p:cNvSpPr txBox="1">
            <a:spLocks noChangeArrowheads="1"/>
          </p:cNvSpPr>
          <p:nvPr/>
        </p:nvSpPr>
        <p:spPr bwMode="auto">
          <a:xfrm>
            <a:off x="1295400" y="24384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Wingdings" pitchFamily="2" charset="2"/>
              <a:buNone/>
            </a:pPr>
            <a:endParaRPr lang="en-US" sz="2400">
              <a:solidFill>
                <a:srgbClr val="993300"/>
              </a:solidFill>
              <a:latin typeface="Palatino Linotype" pitchFamily="18" charset="0"/>
            </a:endParaRPr>
          </a:p>
        </p:txBody>
      </p:sp>
      <p:sp>
        <p:nvSpPr>
          <p:cNvPr id="54279" name="Rectangle 7"/>
          <p:cNvSpPr>
            <a:spLocks noChangeArrowheads="1"/>
          </p:cNvSpPr>
          <p:nvPr/>
        </p:nvSpPr>
        <p:spPr bwMode="auto">
          <a:xfrm>
            <a:off x="228600" y="1828800"/>
            <a:ext cx="36576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 typeface="Wingdings" pitchFamily="2" charset="2"/>
              <a:buChar char="Ø"/>
            </a:pPr>
            <a:r>
              <a:rPr lang="en-US" sz="2400">
                <a:solidFill>
                  <a:srgbClr val="002060"/>
                </a:solidFill>
                <a:latin typeface="Palatino Linotype" pitchFamily="18" charset="0"/>
              </a:rPr>
              <a:t>If they take a short     time, then classical  economists are right: the economy is self-regulating. </a:t>
            </a:r>
          </a:p>
          <a:p>
            <a:pPr marL="342900" indent="-342900">
              <a:spcBef>
                <a:spcPct val="20000"/>
              </a:spcBef>
              <a:buFont typeface="Wingdings" pitchFamily="2" charset="2"/>
              <a:buChar char="Ø"/>
            </a:pPr>
            <a:r>
              <a:rPr lang="en-US" sz="2400">
                <a:solidFill>
                  <a:srgbClr val="002060"/>
                </a:solidFill>
                <a:latin typeface="Palatino Linotype" pitchFamily="18" charset="0"/>
              </a:rPr>
              <a:t>If they take a long time—perhaps years—then Keynes is right: the economy is not self-regulating over any reasonable period of time</a:t>
            </a:r>
          </a:p>
        </p:txBody>
      </p:sp>
      <p:sp>
        <p:nvSpPr>
          <p:cNvPr id="9" name="Rounded Rectangle 8">
            <a:hlinkClick r:id="rId4" action="ppaction://hlinksldjump"/>
          </p:cNvPr>
          <p:cNvSpPr/>
          <p:nvPr/>
        </p:nvSpPr>
        <p:spPr bwMode="auto">
          <a:xfrm>
            <a:off x="7086600" y="6238875"/>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4279">
                                            <p:txEl>
                                              <p:pRg st="1" end="1"/>
                                            </p:txEl>
                                          </p:spTgt>
                                        </p:tgtEl>
                                        <p:attrNameLst>
                                          <p:attrName>style.visibility</p:attrName>
                                        </p:attrNameLst>
                                      </p:cBhvr>
                                      <p:to>
                                        <p:strVal val="visible"/>
                                      </p:to>
                                    </p:set>
                                    <p:animEffect transition="in" filter="fade">
                                      <p:cBhvr>
                                        <p:cTn id="7" dur="2000"/>
                                        <p:tgtEl>
                                          <p:spTgt spid="542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3" name="Picture 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b="71022"/>
          <a:stretch>
            <a:fillRect/>
          </a:stretch>
        </p:blipFill>
        <p:spPr>
          <a:xfrm>
            <a:off x="152400" y="2057400"/>
            <a:ext cx="8686800" cy="1981200"/>
          </a:xfrm>
          <a:ln w="3175">
            <a:solidFill>
              <a:schemeClr val="tx1"/>
            </a:solidFill>
            <a:miter lim="800000"/>
            <a:headEnd/>
            <a:tailEnd/>
          </a:ln>
        </p:spPr>
      </p:pic>
      <p:sp>
        <p:nvSpPr>
          <p:cNvPr id="15362" name="Rectangle 2"/>
          <p:cNvSpPr>
            <a:spLocks noGrp="1" noChangeArrowheads="1"/>
          </p:cNvSpPr>
          <p:nvPr>
            <p:ph type="title"/>
          </p:nvPr>
        </p:nvSpPr>
        <p:spPr>
          <a:ln/>
        </p:spPr>
        <p:txBody>
          <a:bodyPr/>
          <a:lstStyle/>
          <a:p>
            <a:pPr eaLnBrk="1" hangingPunct="1"/>
            <a:r>
              <a:rPr lang="en-US"/>
              <a:t>Classical vs. Keynes II</a:t>
            </a:r>
          </a:p>
        </p:txBody>
      </p:sp>
      <p:pic>
        <p:nvPicPr>
          <p:cNvPr id="4813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b="54118"/>
          <a:stretch>
            <a:fillRect/>
          </a:stretch>
        </p:blipFill>
        <p:spPr bwMode="auto">
          <a:xfrm>
            <a:off x="152400" y="2057400"/>
            <a:ext cx="8686800" cy="3136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5" action="ppaction://hlinksldjump"/>
          </p:cNvPr>
          <p:cNvSpPr/>
          <p:nvPr/>
        </p:nvSpPr>
        <p:spPr bwMode="auto">
          <a:xfrm>
            <a:off x="8066926"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5"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3">
                                            <p:bg/>
                                          </p:spTgt>
                                        </p:tgtEl>
                                        <p:attrNameLst>
                                          <p:attrName>style.visibility</p:attrName>
                                        </p:attrNameLst>
                                      </p:cBhvr>
                                      <p:to>
                                        <p:strVal val="visible"/>
                                      </p:to>
                                    </p:set>
                                    <p:animEffect transition="in" filter="fade">
                                      <p:cBhvr>
                                        <p:cTn id="7" dur="2000"/>
                                        <p:tgtEl>
                                          <p:spTgt spid="4813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134"/>
                                        </p:tgtEl>
                                        <p:attrNameLst>
                                          <p:attrName>style.visibility</p:attrName>
                                        </p:attrNameLst>
                                      </p:cBhvr>
                                      <p:to>
                                        <p:strVal val="visible"/>
                                      </p:to>
                                    </p:set>
                                    <p:animEffect transition="in" filter="fade">
                                      <p:cBhvr>
                                        <p:cTn id="12" dur="2000"/>
                                        <p:tgtEl>
                                          <p:spTgt spid="48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build="p" animBg="1"/>
      <p:bldP spid="4813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a:xfrm>
            <a:off x="457200" y="1524000"/>
            <a:ext cx="8229600" cy="4525963"/>
          </a:xfrm>
        </p:spPr>
        <p:txBody>
          <a:bodyPr/>
          <a:lstStyle/>
          <a:p>
            <a:pPr marL="514350" indent="-514350" eaLnBrk="1" hangingPunct="1">
              <a:buFontTx/>
              <a:buAutoNum type="arabicPeriod"/>
              <a:defRPr/>
            </a:pPr>
            <a:r>
              <a:rPr lang="en-US" sz="2800" b="1" dirty="0"/>
              <a:t>What do Keynesians mean when they say the economy is inherently unstable?</a:t>
            </a:r>
          </a:p>
          <a:p>
            <a:pPr eaLnBrk="1" hangingPunct="1">
              <a:buFontTx/>
              <a:buNone/>
              <a:defRPr/>
            </a:pPr>
            <a:r>
              <a:rPr lang="en-US" sz="2000" dirty="0"/>
              <a:t>	Keynesians mean that an economy may not self-regulate at Natural Real GDP (</a:t>
            </a:r>
            <a:r>
              <a:rPr lang="en-US" sz="2000" i="1" dirty="0"/>
              <a:t>Q</a:t>
            </a:r>
            <a:r>
              <a:rPr lang="en-US" sz="2000" i="1" baseline="-25000" dirty="0"/>
              <a:t>N</a:t>
            </a:r>
            <a:r>
              <a:rPr lang="en-US" sz="2000" i="1" dirty="0"/>
              <a:t>). Instead, an economy can get stuck </a:t>
            </a:r>
            <a:r>
              <a:rPr lang="en-US" sz="2000" dirty="0"/>
              <a:t>in a recessionary gap.</a:t>
            </a:r>
          </a:p>
          <a:p>
            <a:pPr marL="514350" indent="-514350" eaLnBrk="1" hangingPunct="1">
              <a:buFontTx/>
              <a:buNone/>
              <a:defRPr/>
            </a:pPr>
            <a:endParaRPr lang="en-US" b="1" dirty="0"/>
          </a:p>
          <a:p>
            <a:pPr eaLnBrk="1" hangingPunct="1">
              <a:buFont typeface="Wingdings" pitchFamily="2" charset="2"/>
              <a:buChar char="ü"/>
              <a:defRPr/>
            </a:pPr>
            <a:endParaRPr lang="en-US" dirty="0"/>
          </a:p>
          <a:p>
            <a:pPr eaLnBrk="1" hangingPunct="1">
              <a:buFontTx/>
              <a:buNone/>
              <a:defRPr/>
            </a:pPr>
            <a:endParaRPr lang="en-US" dirty="0"/>
          </a:p>
        </p:txBody>
      </p:sp>
      <p:sp>
        <p:nvSpPr>
          <p:cNvPr id="16386" name="Rectangle 2"/>
          <p:cNvSpPr>
            <a:spLocks noGrp="1" noChangeArrowheads="1"/>
          </p:cNvSpPr>
          <p:nvPr>
            <p:ph type="title"/>
          </p:nvPr>
        </p:nvSpPr>
        <p:spPr>
          <a:ln/>
        </p:spPr>
        <p:txBody>
          <a:bodyPr/>
          <a:lstStyle/>
          <a:p>
            <a:pPr eaLnBrk="1" hangingPunct="1"/>
            <a:r>
              <a:rPr lang="en-US"/>
              <a:t>Self-Test</a:t>
            </a:r>
          </a:p>
        </p:txBody>
      </p:sp>
      <p:sp>
        <p:nvSpPr>
          <p:cNvPr id="6" name="Rounded Rectangle 5">
            <a:hlinkClick r:id="rId3"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7"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fade">
                                      <p:cBhvr>
                                        <p:cTn id="7" dur="2000"/>
                                        <p:tgtEl>
                                          <p:spTgt spid="583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fade">
                                      <p:cBhvr>
                                        <p:cTn id="12" dur="2000"/>
                                        <p:tgtEl>
                                          <p:spTgt spid="583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p:txBody>
          <a:bodyPr/>
          <a:lstStyle/>
          <a:p>
            <a:pPr eaLnBrk="1" hangingPunct="1">
              <a:buFontTx/>
              <a:buNone/>
            </a:pPr>
            <a:r>
              <a:rPr lang="en-US" sz="2800" b="1" dirty="0"/>
              <a:t>2. “What matters is not whether the economy is self-regulating or not, but whether prices and wages are flexible and adjust quickly.” Comment.</a:t>
            </a:r>
          </a:p>
          <a:p>
            <a:pPr eaLnBrk="1" hangingPunct="1">
              <a:buFontTx/>
              <a:buNone/>
            </a:pPr>
            <a:r>
              <a:rPr lang="en-US" dirty="0"/>
              <a:t>	</a:t>
            </a:r>
            <a:r>
              <a:rPr lang="en-US" sz="2000" dirty="0"/>
              <a:t>To say that the economy is self-regulating is the same as saying that prices and wages are flexible and adjust quickly. They are just two ways of describing the same thing.</a:t>
            </a:r>
          </a:p>
          <a:p>
            <a:pPr eaLnBrk="1" hangingPunct="1">
              <a:buFontTx/>
              <a:buNone/>
            </a:pPr>
            <a:endParaRPr lang="en-US" b="1" dirty="0"/>
          </a:p>
          <a:p>
            <a:pPr eaLnBrk="1" hangingPunct="1">
              <a:buFontTx/>
              <a:buNone/>
            </a:pPr>
            <a:endParaRPr lang="en-US" dirty="0"/>
          </a:p>
        </p:txBody>
      </p:sp>
      <p:sp>
        <p:nvSpPr>
          <p:cNvPr id="17410" name="Rectangle 2"/>
          <p:cNvSpPr>
            <a:spLocks noGrp="1" noChangeArrowheads="1"/>
          </p:cNvSpPr>
          <p:nvPr>
            <p:ph type="title"/>
          </p:nvPr>
        </p:nvSpPr>
        <p:spPr>
          <a:ln/>
        </p:spPr>
        <p:txBody>
          <a:bodyPr/>
          <a:lstStyle/>
          <a:p>
            <a:pPr eaLnBrk="1" hangingPunct="1"/>
            <a:r>
              <a:rPr lang="en-US"/>
              <a:t>Self-Test</a:t>
            </a:r>
          </a:p>
        </p:txBody>
      </p:sp>
      <p:sp>
        <p:nvSpPr>
          <p:cNvPr id="6" name="Rounded Rectangle 5">
            <a:hlinkClick r:id="rId3"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7"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fade">
                                      <p:cBhvr>
                                        <p:cTn id="7" dur="2000"/>
                                        <p:tgtEl>
                                          <p:spTgt spid="583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fade">
                                      <p:cBhvr>
                                        <p:cTn id="12" dur="2000"/>
                                        <p:tgtEl>
                                          <p:spTgt spid="583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p:txBody>
          <a:bodyPr>
            <a:normAutofit/>
          </a:bodyPr>
          <a:lstStyle/>
          <a:p>
            <a:pPr eaLnBrk="1" hangingPunct="1">
              <a:buFontTx/>
              <a:buNone/>
              <a:defRPr/>
            </a:pPr>
            <a:r>
              <a:rPr lang="en-US" sz="2800" b="1" dirty="0"/>
              <a:t>3. According to Keynes, why might aggregate demand be too low?</a:t>
            </a:r>
          </a:p>
          <a:p>
            <a:pPr eaLnBrk="1" hangingPunct="1">
              <a:buFontTx/>
              <a:buNone/>
              <a:defRPr/>
            </a:pPr>
            <a:r>
              <a:rPr lang="en-US" sz="2000" dirty="0"/>
              <a:t>	The main reason is that Say’s law may not hold in a money economy. The question is why </a:t>
            </a:r>
            <a:r>
              <a:rPr lang="en-US" sz="2000" i="1" dirty="0"/>
              <a:t>doesn’t Say’s law hold in a </a:t>
            </a:r>
            <a:r>
              <a:rPr lang="en-US" sz="2000" dirty="0"/>
              <a:t>money economy? Keynes argued that an increase in saving (which leads to a decline in demand) does not necessarily bring about an equal amount of additional investment (which would lead to an increase in demand), because neither saving nor investment is exclusively affected by changes in the interest rate.</a:t>
            </a:r>
          </a:p>
          <a:p>
            <a:pPr eaLnBrk="1" hangingPunct="1">
              <a:buFontTx/>
              <a:buNone/>
              <a:defRPr/>
            </a:pPr>
            <a:endParaRPr lang="en-US" dirty="0"/>
          </a:p>
          <a:p>
            <a:pPr eaLnBrk="1" hangingPunct="1">
              <a:buFontTx/>
              <a:buNone/>
              <a:defRPr/>
            </a:pPr>
            <a:endParaRPr lang="en-US" b="1" dirty="0"/>
          </a:p>
          <a:p>
            <a:pPr eaLnBrk="1" hangingPunct="1">
              <a:buFontTx/>
              <a:buNone/>
              <a:defRPr/>
            </a:pPr>
            <a:endParaRPr lang="en-US" dirty="0"/>
          </a:p>
        </p:txBody>
      </p:sp>
      <p:sp>
        <p:nvSpPr>
          <p:cNvPr id="18434" name="Rectangle 2"/>
          <p:cNvSpPr>
            <a:spLocks noGrp="1" noChangeArrowheads="1"/>
          </p:cNvSpPr>
          <p:nvPr>
            <p:ph type="title"/>
          </p:nvPr>
        </p:nvSpPr>
        <p:spPr>
          <a:ln/>
        </p:spPr>
        <p:txBody>
          <a:bodyPr/>
          <a:lstStyle/>
          <a:p>
            <a:pPr eaLnBrk="1" hangingPunct="1"/>
            <a:r>
              <a:rPr lang="en-US"/>
              <a:t>Self-Test</a:t>
            </a:r>
          </a:p>
        </p:txBody>
      </p:sp>
      <p:sp>
        <p:nvSpPr>
          <p:cNvPr id="6" name="Rounded Rectangle 5">
            <a:hlinkClick r:id="rId3"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fade">
                                      <p:cBhvr>
                                        <p:cTn id="7" dur="2000"/>
                                        <p:tgtEl>
                                          <p:spTgt spid="5837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8371">
                                            <p:txEl>
                                              <p:pRg st="1" end="1"/>
                                            </p:txEl>
                                          </p:spTgt>
                                        </p:tgtEl>
                                        <p:attrNameLst>
                                          <p:attrName>style.visibility</p:attrName>
                                        </p:attrNameLst>
                                      </p:cBhvr>
                                      <p:to>
                                        <p:strVal val="visible"/>
                                      </p:to>
                                    </p:set>
                                    <p:animEffect transition="in" filter="fade">
                                      <p:cBhvr>
                                        <p:cTn id="10" dur="2000"/>
                                        <p:tgtEl>
                                          <p:spTgt spid="583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524000" y="646113"/>
            <a:ext cx="5791200" cy="708025"/>
          </a:xfrm>
          <a:prstGeom prst="rect">
            <a:avLst/>
          </a:prstGeom>
          <a:noFill/>
          <a:ln w="76200" cmpd="tri">
            <a:solidFill>
              <a:schemeClr val="accent3">
                <a:lumMod val="65000"/>
              </a:schemeClr>
            </a:solidFill>
            <a:miter lim="800000"/>
            <a:headEnd/>
            <a:tailEnd/>
          </a:ln>
          <a:effectLst/>
        </p:spPr>
        <p:txBody>
          <a:bodyPr>
            <a:spAutoFit/>
          </a:bodyPr>
          <a:lstStyle/>
          <a:p>
            <a:pPr algn="ctr">
              <a:defRPr/>
            </a:pPr>
            <a:r>
              <a:rPr lang="en-US" sz="4000" b="1" dirty="0">
                <a:solidFill>
                  <a:srgbClr val="0070C0"/>
                </a:solidFill>
                <a:latin typeface="Palatino Linotype" pitchFamily="18" charset="0"/>
              </a:rPr>
              <a:t>In This Lecture…..</a:t>
            </a:r>
          </a:p>
        </p:txBody>
      </p:sp>
      <p:pic>
        <p:nvPicPr>
          <p:cNvPr id="36867" name="Picture 3" descr="38014_p0102"/>
          <p:cNvPicPr>
            <a:picLocks noChangeAspect="1" noChangeArrowheads="1"/>
          </p:cNvPicPr>
          <p:nvPr/>
        </p:nvPicPr>
        <p:blipFill>
          <a:blip r:embed="rId3" cstate="print"/>
          <a:srcRect/>
          <a:stretch>
            <a:fillRect/>
          </a:stretch>
        </p:blipFill>
        <p:spPr bwMode="auto">
          <a:xfrm>
            <a:off x="6540500" y="1905000"/>
            <a:ext cx="2451100" cy="3733800"/>
          </a:xfrm>
          <a:prstGeom prst="rect">
            <a:avLst/>
          </a:prstGeom>
          <a:noFill/>
          <a:ln>
            <a:solidFill>
              <a:schemeClr val="accent3">
                <a:lumMod val="65000"/>
              </a:schemeClr>
            </a:solidFill>
          </a:ln>
        </p:spPr>
      </p:pic>
      <p:sp>
        <p:nvSpPr>
          <p:cNvPr id="3076" name="Rectangle 4"/>
          <p:cNvSpPr>
            <a:spLocks noChangeArrowheads="1"/>
          </p:cNvSpPr>
          <p:nvPr/>
        </p:nvSpPr>
        <p:spPr bwMode="auto">
          <a:xfrm>
            <a:off x="304800" y="1747838"/>
            <a:ext cx="5791200" cy="4402137"/>
          </a:xfrm>
          <a:prstGeom prst="rect">
            <a:avLst/>
          </a:prstGeom>
          <a:noFill/>
          <a:ln w="9525">
            <a:solidFill>
              <a:schemeClr val="bg2"/>
            </a:solidFill>
            <a:miter lim="800000"/>
            <a:headEnd/>
            <a:tailEnd/>
          </a:ln>
        </p:spPr>
        <p:txBody>
          <a:bodyPr wrap="square" anchor="ctr">
            <a:spAutoFit/>
          </a:bodyPr>
          <a:lstStyle/>
          <a:p>
            <a:pPr>
              <a:buFont typeface="Wingdings" pitchFamily="2" charset="2"/>
              <a:buChar char="Ø"/>
              <a:defRPr/>
            </a:pPr>
            <a:r>
              <a:rPr lang="en-US" sz="2800" u="sng" dirty="0">
                <a:solidFill>
                  <a:srgbClr val="002060"/>
                </a:solidFill>
                <a:uFill>
                  <a:solidFill>
                    <a:schemeClr val="tx2">
                      <a:lumMod val="50000"/>
                      <a:lumOff val="50000"/>
                    </a:schemeClr>
                  </a:solidFill>
                </a:uFill>
                <a:latin typeface="Palatino Linotype" pitchFamily="18" charset="0"/>
                <a:hlinkClick r:id="rId4" action="ppaction://hlinksldjump"/>
              </a:rPr>
              <a:t>Keynes on Wage Rates and Prices</a:t>
            </a:r>
            <a:endParaRPr lang="en-US" sz="2800" u="sng" dirty="0">
              <a:solidFill>
                <a:srgbClr val="002060"/>
              </a:solidFill>
              <a:uFill>
                <a:solidFill>
                  <a:schemeClr val="tx2">
                    <a:lumMod val="50000"/>
                    <a:lumOff val="50000"/>
                  </a:schemeClr>
                </a:solidFill>
              </a:uFill>
              <a:latin typeface="Palatino Linotype" pitchFamily="18" charset="0"/>
            </a:endParaRPr>
          </a:p>
          <a:p>
            <a:pPr>
              <a:buFont typeface="Wingdings" pitchFamily="2" charset="2"/>
              <a:buChar char="Ø"/>
              <a:defRPr/>
            </a:pPr>
            <a:r>
              <a:rPr lang="en-US" sz="2800" u="sng" dirty="0">
                <a:solidFill>
                  <a:srgbClr val="002060"/>
                </a:solidFill>
                <a:uFill>
                  <a:solidFill>
                    <a:schemeClr val="tx2">
                      <a:lumMod val="50000"/>
                      <a:lumOff val="50000"/>
                    </a:schemeClr>
                  </a:solidFill>
                </a:uFill>
                <a:latin typeface="Palatino Linotype" pitchFamily="18" charset="0"/>
                <a:hlinkClick r:id="rId5" action="ppaction://hlinksldjump"/>
              </a:rPr>
              <a:t>Keynes on Say’s Law</a:t>
            </a:r>
            <a:endParaRPr lang="en-US" sz="2800" u="sng" dirty="0">
              <a:solidFill>
                <a:srgbClr val="002060"/>
              </a:solidFill>
              <a:uFill>
                <a:solidFill>
                  <a:schemeClr val="tx2">
                    <a:lumMod val="50000"/>
                    <a:lumOff val="50000"/>
                  </a:schemeClr>
                </a:solidFill>
              </a:uFill>
              <a:latin typeface="Palatino Linotype" pitchFamily="18" charset="0"/>
            </a:endParaRPr>
          </a:p>
          <a:p>
            <a:pPr>
              <a:buFont typeface="Wingdings" pitchFamily="2" charset="2"/>
              <a:buChar char="Ø"/>
              <a:defRPr/>
            </a:pPr>
            <a:r>
              <a:rPr lang="en-US" sz="2800" u="sng" dirty="0">
                <a:solidFill>
                  <a:srgbClr val="002060"/>
                </a:solidFill>
                <a:uFill>
                  <a:solidFill>
                    <a:schemeClr val="tx2">
                      <a:lumMod val="50000"/>
                      <a:lumOff val="50000"/>
                    </a:schemeClr>
                  </a:solidFill>
                </a:uFill>
                <a:latin typeface="Palatino Linotype" pitchFamily="18" charset="0"/>
                <a:hlinkClick r:id="rId6" action="ppaction://hlinksldjump"/>
              </a:rPr>
              <a:t>Consumption Function</a:t>
            </a:r>
            <a:endParaRPr lang="en-US" sz="2800" u="sng" dirty="0">
              <a:solidFill>
                <a:srgbClr val="002060"/>
              </a:solidFill>
              <a:uFill>
                <a:solidFill>
                  <a:schemeClr val="tx2">
                    <a:lumMod val="50000"/>
                    <a:lumOff val="50000"/>
                  </a:schemeClr>
                </a:solidFill>
              </a:uFill>
              <a:latin typeface="Palatino Linotype" pitchFamily="18" charset="0"/>
            </a:endParaRPr>
          </a:p>
          <a:p>
            <a:pPr>
              <a:buFont typeface="Wingdings" pitchFamily="2" charset="2"/>
              <a:buChar char="Ø"/>
              <a:defRPr/>
            </a:pPr>
            <a:r>
              <a:rPr lang="en-US" sz="2800" u="sng" dirty="0">
                <a:solidFill>
                  <a:srgbClr val="002060"/>
                </a:solidFill>
                <a:uFill>
                  <a:solidFill>
                    <a:schemeClr val="tx2">
                      <a:lumMod val="50000"/>
                      <a:lumOff val="50000"/>
                    </a:schemeClr>
                  </a:solidFill>
                </a:uFill>
                <a:latin typeface="Palatino Linotype" pitchFamily="18" charset="0"/>
                <a:hlinkClick r:id="rId7" action="ppaction://hlinksldjump"/>
              </a:rPr>
              <a:t>The Multiplier</a:t>
            </a:r>
            <a:endParaRPr lang="en-US" sz="2800" u="sng" dirty="0">
              <a:solidFill>
                <a:srgbClr val="002060"/>
              </a:solidFill>
              <a:uFill>
                <a:solidFill>
                  <a:schemeClr val="tx2">
                    <a:lumMod val="50000"/>
                    <a:lumOff val="50000"/>
                  </a:schemeClr>
                </a:solidFill>
              </a:uFill>
              <a:latin typeface="Palatino Linotype" pitchFamily="18" charset="0"/>
            </a:endParaRPr>
          </a:p>
          <a:p>
            <a:pPr>
              <a:buFont typeface="Wingdings" pitchFamily="2" charset="2"/>
              <a:buChar char="Ø"/>
              <a:defRPr/>
            </a:pPr>
            <a:r>
              <a:rPr lang="en-US" sz="2800" u="sng" dirty="0">
                <a:solidFill>
                  <a:srgbClr val="002060"/>
                </a:solidFill>
                <a:uFill>
                  <a:solidFill>
                    <a:schemeClr val="tx2">
                      <a:lumMod val="50000"/>
                      <a:lumOff val="50000"/>
                    </a:schemeClr>
                  </a:solidFill>
                </a:uFill>
                <a:latin typeface="Palatino Linotype" pitchFamily="18" charset="0"/>
                <a:hlinkClick r:id="rId8" action="ppaction://hlinksldjump"/>
              </a:rPr>
              <a:t>The Simple Keynesian Model in   the AD-AS Framework</a:t>
            </a:r>
            <a:endParaRPr lang="en-US" sz="2800" u="sng" dirty="0">
              <a:solidFill>
                <a:srgbClr val="002060"/>
              </a:solidFill>
              <a:uFill>
                <a:solidFill>
                  <a:schemeClr val="tx2">
                    <a:lumMod val="50000"/>
                    <a:lumOff val="50000"/>
                  </a:schemeClr>
                </a:solidFill>
              </a:uFill>
              <a:latin typeface="Palatino Linotype" pitchFamily="18" charset="0"/>
            </a:endParaRPr>
          </a:p>
          <a:p>
            <a:pPr>
              <a:buFont typeface="Wingdings" pitchFamily="2" charset="2"/>
              <a:buChar char="Ø"/>
              <a:defRPr/>
            </a:pPr>
            <a:r>
              <a:rPr lang="en-US" sz="2800" u="sng" dirty="0">
                <a:solidFill>
                  <a:srgbClr val="002060"/>
                </a:solidFill>
                <a:uFill>
                  <a:solidFill>
                    <a:schemeClr val="tx2">
                      <a:lumMod val="50000"/>
                      <a:lumOff val="50000"/>
                    </a:schemeClr>
                  </a:solidFill>
                </a:uFill>
                <a:latin typeface="Palatino Linotype" pitchFamily="18" charset="0"/>
                <a:hlinkClick r:id="rId9" action="ppaction://hlinksldjump"/>
              </a:rPr>
              <a:t>The Simple Keynesian Model in the TE-TP Framework</a:t>
            </a:r>
            <a:endParaRPr lang="en-US" sz="2800" u="sng" dirty="0">
              <a:solidFill>
                <a:srgbClr val="002060"/>
              </a:solidFill>
              <a:uFill>
                <a:solidFill>
                  <a:schemeClr val="tx2">
                    <a:lumMod val="50000"/>
                    <a:lumOff val="50000"/>
                  </a:schemeClr>
                </a:solidFill>
              </a:uFill>
              <a:latin typeface="Palatino Linotype" pitchFamily="18" charset="0"/>
            </a:endParaRPr>
          </a:p>
          <a:p>
            <a:pPr>
              <a:buFont typeface="Wingdings" pitchFamily="2" charset="2"/>
              <a:buChar char="Ø"/>
              <a:defRPr/>
            </a:pPr>
            <a:r>
              <a:rPr lang="en-US" sz="2800" u="sng" dirty="0">
                <a:solidFill>
                  <a:srgbClr val="002060"/>
                </a:solidFill>
                <a:uFill>
                  <a:solidFill>
                    <a:schemeClr val="tx2">
                      <a:lumMod val="50000"/>
                      <a:lumOff val="50000"/>
                    </a:schemeClr>
                  </a:solidFill>
                </a:uFill>
                <a:latin typeface="Palatino Linotype" pitchFamily="18" charset="0"/>
                <a:hlinkClick r:id="rId10" action="ppaction://hlinksldjump"/>
              </a:rPr>
              <a:t>A Keynesian Theme</a:t>
            </a:r>
            <a:endParaRPr lang="en-US" sz="2800" u="sng" dirty="0">
              <a:solidFill>
                <a:srgbClr val="002060"/>
              </a:solidFill>
              <a:uFill>
                <a:solidFill>
                  <a:schemeClr val="tx2">
                    <a:lumMod val="50000"/>
                    <a:lumOff val="50000"/>
                  </a:schemeClr>
                </a:solidFill>
              </a:uFill>
              <a:latin typeface="Palatino Linotype" pitchFamily="18" charset="0"/>
            </a:endParaRPr>
          </a:p>
          <a:p>
            <a:pPr algn="ctr">
              <a:defRPr/>
            </a:pPr>
            <a:endParaRPr lang="en-US" sz="2800" b="1" dirty="0">
              <a:solidFill>
                <a:srgbClr val="993300"/>
              </a:solidFill>
              <a:latin typeface="Palatino Linotype" pitchFamily="18" charset="0"/>
            </a:endParaRPr>
          </a:p>
        </p:txBody>
      </p:sp>
      <p:sp>
        <p:nvSpPr>
          <p:cNvPr id="3077" name="TextBox 4"/>
          <p:cNvSpPr txBox="1">
            <a:spLocks noChangeArrowheads="1"/>
          </p:cNvSpPr>
          <p:nvPr/>
        </p:nvSpPr>
        <p:spPr bwMode="auto">
          <a:xfrm>
            <a:off x="304800" y="6248400"/>
            <a:ext cx="2743200" cy="466725"/>
          </a:xfrm>
          <a:prstGeom prst="rect">
            <a:avLst/>
          </a:prstGeom>
          <a:solidFill>
            <a:srgbClr val="FFCC66"/>
          </a:solidFill>
          <a:ln w="9525">
            <a:solidFill>
              <a:schemeClr val="accent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solidFill>
                  <a:srgbClr val="C00000"/>
                </a:solidFill>
              </a:rPr>
              <a:t>To select a topic, click on its link above</a:t>
            </a:r>
          </a:p>
        </p:txBody>
      </p:sp>
      <p:sp>
        <p:nvSpPr>
          <p:cNvPr id="7"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p:txBody>
          <a:bodyPr>
            <a:normAutofit lnSpcReduction="10000"/>
          </a:bodyPr>
          <a:lstStyle/>
          <a:p>
            <a:pPr eaLnBrk="1" hangingPunct="1">
              <a:buFontTx/>
              <a:buNone/>
            </a:pPr>
            <a:r>
              <a:rPr lang="en-US" sz="2700"/>
              <a:t>Assumptions:</a:t>
            </a:r>
          </a:p>
          <a:p>
            <a:pPr eaLnBrk="1" hangingPunct="1">
              <a:buFont typeface="Wingdings" pitchFamily="2" charset="2"/>
              <a:buChar char="Ø"/>
            </a:pPr>
            <a:r>
              <a:rPr lang="en-US" sz="2700"/>
              <a:t>First, the price level is assumed to be constant until the economy reaches its full-employment or Natural Real GDP level.</a:t>
            </a:r>
          </a:p>
          <a:p>
            <a:pPr eaLnBrk="1" hangingPunct="1">
              <a:buFont typeface="Wingdings" pitchFamily="2" charset="2"/>
              <a:buChar char="Ø"/>
            </a:pPr>
            <a:r>
              <a:rPr lang="en-US" sz="2700"/>
              <a:t>Second, there is no foreign sector. In other words, the model represents a </a:t>
            </a:r>
            <a:r>
              <a:rPr lang="en-US" sz="2700" i="1"/>
              <a:t>closed economy, </a:t>
            </a:r>
            <a:r>
              <a:rPr lang="en-US" sz="2700"/>
              <a:t>not an </a:t>
            </a:r>
            <a:r>
              <a:rPr lang="en-US" sz="2700" i="1"/>
              <a:t>open economy. </a:t>
            </a:r>
            <a:r>
              <a:rPr lang="en-US" sz="2700"/>
              <a:t>It follows that total spending in the economy is the sum of consumption, investment, and government purchases (GDP=C+I+G).</a:t>
            </a:r>
          </a:p>
          <a:p>
            <a:pPr eaLnBrk="1" hangingPunct="1">
              <a:buFont typeface="Wingdings" pitchFamily="2" charset="2"/>
              <a:buChar char="Ø"/>
            </a:pPr>
            <a:r>
              <a:rPr lang="en-US" sz="2700"/>
              <a:t>Third, the monetary side of the economy is excluded.</a:t>
            </a:r>
          </a:p>
          <a:p>
            <a:pPr eaLnBrk="1" hangingPunct="1">
              <a:buFont typeface="Wingdings" pitchFamily="2" charset="2"/>
              <a:buChar char="ü"/>
            </a:pPr>
            <a:endParaRPr lang="en-US" sz="2700"/>
          </a:p>
        </p:txBody>
      </p:sp>
      <p:sp>
        <p:nvSpPr>
          <p:cNvPr id="19458" name="Rectangle 2"/>
          <p:cNvSpPr>
            <a:spLocks noGrp="1" noChangeArrowheads="1"/>
          </p:cNvSpPr>
          <p:nvPr>
            <p:ph type="title"/>
          </p:nvPr>
        </p:nvSpPr>
        <p:spPr>
          <a:ln/>
        </p:spPr>
        <p:txBody>
          <a:bodyPr/>
          <a:lstStyle/>
          <a:p>
            <a:pPr eaLnBrk="1" hangingPunct="1"/>
            <a:r>
              <a:rPr lang="en-US"/>
              <a:t>The Simple Keynesian Model</a:t>
            </a:r>
            <a:endParaRPr lang="en-US" b="0"/>
          </a:p>
        </p:txBody>
      </p:sp>
      <p:sp>
        <p:nvSpPr>
          <p:cNvPr id="6" name="Rounded Rectangle 5">
            <a:hlinkClick r:id="rId3"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0419">
                                            <p:txEl>
                                              <p:pRg st="1" end="1"/>
                                            </p:txEl>
                                          </p:spTgt>
                                        </p:tgtEl>
                                        <p:attrNameLst>
                                          <p:attrName>style.visibility</p:attrName>
                                        </p:attrNameLst>
                                      </p:cBhvr>
                                      <p:to>
                                        <p:strVal val="visible"/>
                                      </p:to>
                                    </p:set>
                                    <p:animEffect transition="in" filter="fade">
                                      <p:cBhvr>
                                        <p:cTn id="7" dur="2000"/>
                                        <p:tgtEl>
                                          <p:spTgt spid="6041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0419">
                                            <p:txEl>
                                              <p:pRg st="2" end="2"/>
                                            </p:txEl>
                                          </p:spTgt>
                                        </p:tgtEl>
                                        <p:attrNameLst>
                                          <p:attrName>style.visibility</p:attrName>
                                        </p:attrNameLst>
                                      </p:cBhvr>
                                      <p:to>
                                        <p:strVal val="visible"/>
                                      </p:to>
                                    </p:set>
                                    <p:animEffect transition="in" filter="fade">
                                      <p:cBhvr>
                                        <p:cTn id="12" dur="2000"/>
                                        <p:tgtEl>
                                          <p:spTgt spid="604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0419">
                                            <p:txEl>
                                              <p:pRg st="3" end="3"/>
                                            </p:txEl>
                                          </p:spTgt>
                                        </p:tgtEl>
                                        <p:attrNameLst>
                                          <p:attrName>style.visibility</p:attrName>
                                        </p:attrNameLst>
                                      </p:cBhvr>
                                      <p:to>
                                        <p:strVal val="visible"/>
                                      </p:to>
                                    </p:set>
                                    <p:animEffect transition="in" filter="fade">
                                      <p:cBhvr>
                                        <p:cTn id="17" dur="2000"/>
                                        <p:tgtEl>
                                          <p:spTgt spid="604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p:txBody>
          <a:bodyPr/>
          <a:lstStyle/>
          <a:p>
            <a:pPr eaLnBrk="1" hangingPunct="1">
              <a:lnSpc>
                <a:spcPct val="90000"/>
              </a:lnSpc>
              <a:buFont typeface="Wingdings" pitchFamily="2" charset="2"/>
              <a:buChar char="Ø"/>
            </a:pPr>
            <a:r>
              <a:rPr lang="en-US"/>
              <a:t>The consumption function is the relationship between consumption (household sector spending) and disposable income.</a:t>
            </a:r>
          </a:p>
          <a:p>
            <a:pPr eaLnBrk="1" hangingPunct="1">
              <a:lnSpc>
                <a:spcPct val="90000"/>
              </a:lnSpc>
              <a:buFont typeface="Wingdings" pitchFamily="2" charset="2"/>
              <a:buChar char="Ø"/>
            </a:pPr>
            <a:r>
              <a:rPr lang="en-US"/>
              <a:t>In the consumption function, consumption is directly related to disposable income and is positive even at zero disposable income: </a:t>
            </a:r>
          </a:p>
          <a:p>
            <a:pPr algn="ctr" eaLnBrk="1" hangingPunct="1">
              <a:lnSpc>
                <a:spcPct val="90000"/>
              </a:lnSpc>
              <a:buFontTx/>
              <a:buNone/>
            </a:pPr>
            <a:r>
              <a:rPr lang="en-US" b="1"/>
              <a:t>C= C</a:t>
            </a:r>
            <a:r>
              <a:rPr lang="en-US" b="1" baseline="-25000"/>
              <a:t>0</a:t>
            </a:r>
            <a:r>
              <a:rPr lang="en-US" b="1"/>
              <a:t>  + (MPC) (Y</a:t>
            </a:r>
            <a:r>
              <a:rPr lang="en-US" b="1" baseline="-25000"/>
              <a:t>d</a:t>
            </a:r>
            <a:r>
              <a:rPr lang="en-US" b="1"/>
              <a:t>).</a:t>
            </a:r>
            <a:endParaRPr lang="en-US"/>
          </a:p>
        </p:txBody>
      </p:sp>
      <p:sp>
        <p:nvSpPr>
          <p:cNvPr id="20482" name="Rectangle 2"/>
          <p:cNvSpPr>
            <a:spLocks noGrp="1" noChangeArrowheads="1"/>
          </p:cNvSpPr>
          <p:nvPr>
            <p:ph type="title"/>
          </p:nvPr>
        </p:nvSpPr>
        <p:spPr>
          <a:ln/>
        </p:spPr>
        <p:txBody>
          <a:bodyPr/>
          <a:lstStyle/>
          <a:p>
            <a:pPr eaLnBrk="1" hangingPunct="1"/>
            <a:r>
              <a:rPr lang="en-US"/>
              <a:t>Consumption Function I</a:t>
            </a:r>
          </a:p>
        </p:txBody>
      </p:sp>
      <p:sp>
        <p:nvSpPr>
          <p:cNvPr id="6" name="Rounded Rectangle 5">
            <a:hlinkClick r:id="rId3"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fade">
                                      <p:cBhvr>
                                        <p:cTn id="7" dur="2000"/>
                                        <p:tgtEl>
                                          <p:spTgt spid="624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Effect transition="in" filter="fade">
                                      <p:cBhvr>
                                        <p:cTn id="12" dur="2000"/>
                                        <p:tgtEl>
                                          <p:spTgt spid="6246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2467">
                                            <p:txEl>
                                              <p:pRg st="2" end="2"/>
                                            </p:txEl>
                                          </p:spTgt>
                                        </p:tgtEl>
                                        <p:attrNameLst>
                                          <p:attrName>style.visibility</p:attrName>
                                        </p:attrNameLst>
                                      </p:cBhvr>
                                      <p:to>
                                        <p:strVal val="visible"/>
                                      </p:to>
                                    </p:set>
                                    <p:animEffect transition="in" filter="fade">
                                      <p:cBhvr>
                                        <p:cTn id="15" dur="2000"/>
                                        <p:tgtEl>
                                          <p:spTgt spid="624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idx="1"/>
          </p:nvPr>
        </p:nvSpPr>
        <p:spPr/>
        <p:txBody>
          <a:bodyPr/>
          <a:lstStyle/>
          <a:p>
            <a:pPr algn="ctr" eaLnBrk="1" hangingPunct="1">
              <a:buFontTx/>
              <a:buNone/>
            </a:pPr>
            <a:r>
              <a:rPr lang="en-US" b="1" dirty="0"/>
              <a:t>C= C</a:t>
            </a:r>
            <a:r>
              <a:rPr lang="en-US" b="1" baseline="-25000" dirty="0"/>
              <a:t>0</a:t>
            </a:r>
            <a:r>
              <a:rPr lang="en-US" b="1" dirty="0"/>
              <a:t> + (MPC) (</a:t>
            </a:r>
            <a:r>
              <a:rPr lang="en-US" b="1" dirty="0" err="1"/>
              <a:t>Y</a:t>
            </a:r>
            <a:r>
              <a:rPr lang="en-US" b="1" baseline="-25000" dirty="0" err="1"/>
              <a:t>d</a:t>
            </a:r>
            <a:r>
              <a:rPr lang="en-US" b="1" dirty="0"/>
              <a:t>)</a:t>
            </a:r>
          </a:p>
          <a:p>
            <a:pPr algn="ctr" eaLnBrk="1" hangingPunct="1">
              <a:buFontTx/>
              <a:buNone/>
            </a:pPr>
            <a:endParaRPr lang="en-US" b="1" dirty="0"/>
          </a:p>
          <a:p>
            <a:pPr eaLnBrk="1" hangingPunct="1">
              <a:buFontTx/>
              <a:buNone/>
            </a:pPr>
            <a:r>
              <a:rPr lang="en-US" sz="2600" dirty="0"/>
              <a:t>C – Total consumption</a:t>
            </a:r>
          </a:p>
          <a:p>
            <a:pPr eaLnBrk="1" hangingPunct="1">
              <a:buFontTx/>
              <a:buNone/>
            </a:pPr>
            <a:r>
              <a:rPr lang="en-US" sz="2600" dirty="0"/>
              <a:t>C</a:t>
            </a:r>
            <a:r>
              <a:rPr lang="en-US" sz="2600" baseline="-25000" dirty="0"/>
              <a:t>0</a:t>
            </a:r>
            <a:r>
              <a:rPr lang="en-US" sz="2600" dirty="0"/>
              <a:t> – Autonomous consumption - The part of consumption that is independent of disposable income.</a:t>
            </a:r>
          </a:p>
          <a:p>
            <a:pPr eaLnBrk="1" hangingPunct="1">
              <a:buFontTx/>
              <a:buNone/>
            </a:pPr>
            <a:r>
              <a:rPr lang="en-US" sz="2600" dirty="0"/>
              <a:t>MPC – Marginal propensity to consume - The ratio of the change in consumption to the change in disposable income: MPC =  ΔC / </a:t>
            </a:r>
            <a:r>
              <a:rPr lang="en-US" sz="2600" dirty="0" err="1"/>
              <a:t>ΔYd</a:t>
            </a:r>
            <a:r>
              <a:rPr lang="en-US" sz="2600" dirty="0"/>
              <a:t>.</a:t>
            </a:r>
          </a:p>
          <a:p>
            <a:pPr eaLnBrk="1" hangingPunct="1">
              <a:buFontTx/>
              <a:buNone/>
            </a:pPr>
            <a:r>
              <a:rPr lang="en-US" sz="2600" dirty="0" err="1"/>
              <a:t>Y</a:t>
            </a:r>
            <a:r>
              <a:rPr lang="en-US" sz="2600" baseline="-25000" dirty="0" err="1"/>
              <a:t>d</a:t>
            </a:r>
            <a:r>
              <a:rPr lang="en-US" sz="2600" baseline="-25000" dirty="0"/>
              <a:t> </a:t>
            </a:r>
            <a:r>
              <a:rPr lang="en-US" sz="2600" dirty="0"/>
              <a:t>– Disposable income – Income received less taxes.</a:t>
            </a:r>
            <a:endParaRPr lang="en-US" sz="2600" baseline="-25000" dirty="0"/>
          </a:p>
          <a:p>
            <a:pPr eaLnBrk="1" hangingPunct="1">
              <a:buFontTx/>
              <a:buNone/>
            </a:pPr>
            <a:endParaRPr lang="en-US" sz="2600" dirty="0"/>
          </a:p>
          <a:p>
            <a:pPr eaLnBrk="1" hangingPunct="1">
              <a:buFontTx/>
              <a:buNone/>
            </a:pPr>
            <a:endParaRPr lang="en-US" dirty="0"/>
          </a:p>
        </p:txBody>
      </p:sp>
      <p:sp>
        <p:nvSpPr>
          <p:cNvPr id="21506" name="Rectangle 2"/>
          <p:cNvSpPr>
            <a:spLocks noGrp="1" noChangeArrowheads="1"/>
          </p:cNvSpPr>
          <p:nvPr>
            <p:ph type="title"/>
          </p:nvPr>
        </p:nvSpPr>
        <p:spPr>
          <a:ln/>
        </p:spPr>
        <p:txBody>
          <a:bodyPr/>
          <a:lstStyle/>
          <a:p>
            <a:pPr eaLnBrk="1" hangingPunct="1"/>
            <a:r>
              <a:rPr lang="en-US"/>
              <a:t>Consumption Function II</a:t>
            </a:r>
          </a:p>
        </p:txBody>
      </p:sp>
      <p:sp>
        <p:nvSpPr>
          <p:cNvPr id="6" name="Rounded Rectangle 5">
            <a:hlinkClick r:id="rId3"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6563">
                                            <p:txEl>
                                              <p:pRg st="2" end="2"/>
                                            </p:txEl>
                                          </p:spTgt>
                                        </p:tgtEl>
                                        <p:attrNameLst>
                                          <p:attrName>style.visibility</p:attrName>
                                        </p:attrNameLst>
                                      </p:cBhvr>
                                      <p:to>
                                        <p:strVal val="visible"/>
                                      </p:to>
                                    </p:set>
                                    <p:animEffect transition="in" filter="fade">
                                      <p:cBhvr>
                                        <p:cTn id="7" dur="2000"/>
                                        <p:tgtEl>
                                          <p:spTgt spid="6656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563">
                                            <p:txEl>
                                              <p:pRg st="3" end="3"/>
                                            </p:txEl>
                                          </p:spTgt>
                                        </p:tgtEl>
                                        <p:attrNameLst>
                                          <p:attrName>style.visibility</p:attrName>
                                        </p:attrNameLst>
                                      </p:cBhvr>
                                      <p:to>
                                        <p:strVal val="visible"/>
                                      </p:to>
                                    </p:set>
                                    <p:animEffect transition="in" filter="fade">
                                      <p:cBhvr>
                                        <p:cTn id="12" dur="2000"/>
                                        <p:tgtEl>
                                          <p:spTgt spid="6656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6563">
                                            <p:txEl>
                                              <p:pRg st="4" end="4"/>
                                            </p:txEl>
                                          </p:spTgt>
                                        </p:tgtEl>
                                        <p:attrNameLst>
                                          <p:attrName>style.visibility</p:attrName>
                                        </p:attrNameLst>
                                      </p:cBhvr>
                                      <p:to>
                                        <p:strVal val="visible"/>
                                      </p:to>
                                    </p:set>
                                    <p:animEffect transition="in" filter="fade">
                                      <p:cBhvr>
                                        <p:cTn id="17" dur="2000"/>
                                        <p:tgtEl>
                                          <p:spTgt spid="6656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6563">
                                            <p:txEl>
                                              <p:pRg st="5" end="5"/>
                                            </p:txEl>
                                          </p:spTgt>
                                        </p:tgtEl>
                                        <p:attrNameLst>
                                          <p:attrName>style.visibility</p:attrName>
                                        </p:attrNameLst>
                                      </p:cBhvr>
                                      <p:to>
                                        <p:strVal val="visible"/>
                                      </p:to>
                                    </p:set>
                                    <p:animEffect transition="in" filter="fade">
                                      <p:cBhvr>
                                        <p:cTn id="22" dur="2000"/>
                                        <p:tgtEl>
                                          <p:spTgt spid="665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p:txBody>
          <a:bodyPr/>
          <a:lstStyle/>
          <a:p>
            <a:pPr marL="609600" indent="-609600" eaLnBrk="1" hangingPunct="1">
              <a:buFontTx/>
              <a:buAutoNum type="arabicPeriod"/>
            </a:pPr>
            <a:r>
              <a:rPr lang="en-US" dirty="0"/>
              <a:t>Consumption depends on disposable income. </a:t>
            </a:r>
          </a:p>
          <a:p>
            <a:pPr marL="609600" indent="-609600" eaLnBrk="1" hangingPunct="1">
              <a:buFontTx/>
              <a:buAutoNum type="arabicPeriod"/>
            </a:pPr>
            <a:r>
              <a:rPr lang="en-US" dirty="0"/>
              <a:t>Consumption and disposable income move in the same direction.</a:t>
            </a:r>
          </a:p>
          <a:p>
            <a:pPr marL="609600" indent="-609600" algn="ctr" eaLnBrk="1" hangingPunct="1">
              <a:buFontTx/>
              <a:buNone/>
            </a:pPr>
            <a:r>
              <a:rPr lang="en-US" dirty="0" err="1"/>
              <a:t>Yd</a:t>
            </a:r>
            <a:r>
              <a:rPr lang="en-US" dirty="0"/>
              <a:t> </a:t>
            </a:r>
            <a:r>
              <a:rPr lang="en-US" dirty="0">
                <a:latin typeface="Times New Roman" pitchFamily="18" charset="0"/>
                <a:cs typeface="Times New Roman" pitchFamily="18" charset="0"/>
              </a:rPr>
              <a:t>↑ C↑</a:t>
            </a:r>
          </a:p>
          <a:p>
            <a:pPr marL="609600" indent="-609600" eaLnBrk="1" hangingPunct="1">
              <a:buFontTx/>
              <a:buNone/>
            </a:pPr>
            <a:r>
              <a:rPr lang="en-US" b="1" dirty="0"/>
              <a:t>3. </a:t>
            </a:r>
            <a:r>
              <a:rPr lang="en-US" dirty="0"/>
              <a:t>When disposable income changes, consumption changes by less (MPC).</a:t>
            </a:r>
          </a:p>
          <a:p>
            <a:pPr marL="609600" indent="-609600" eaLnBrk="1" hangingPunct="1">
              <a:buFontTx/>
              <a:buNone/>
            </a:pPr>
            <a:endParaRPr lang="en-US" dirty="0"/>
          </a:p>
          <a:p>
            <a:pPr marL="609600" indent="-609600" eaLnBrk="1" hangingPunct="1">
              <a:buFontTx/>
              <a:buNone/>
            </a:pPr>
            <a:endParaRPr lang="en-US" dirty="0"/>
          </a:p>
        </p:txBody>
      </p:sp>
      <p:sp>
        <p:nvSpPr>
          <p:cNvPr id="22530" name="Rectangle 2"/>
          <p:cNvSpPr>
            <a:spLocks noGrp="1" noChangeArrowheads="1"/>
          </p:cNvSpPr>
          <p:nvPr>
            <p:ph type="title"/>
          </p:nvPr>
        </p:nvSpPr>
        <p:spPr>
          <a:ln/>
        </p:spPr>
        <p:txBody>
          <a:bodyPr/>
          <a:lstStyle/>
          <a:p>
            <a:pPr eaLnBrk="1" hangingPunct="1"/>
            <a:r>
              <a:rPr lang="en-US"/>
              <a:t>Consumption Function III</a:t>
            </a:r>
          </a:p>
        </p:txBody>
      </p:sp>
      <p:sp>
        <p:nvSpPr>
          <p:cNvPr id="6" name="Rounded Rectangle 5">
            <a:hlinkClick r:id="rId3"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fade">
                                      <p:cBhvr>
                                        <p:cTn id="7" dur="2000"/>
                                        <p:tgtEl>
                                          <p:spTgt spid="645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fade">
                                      <p:cBhvr>
                                        <p:cTn id="12" dur="2000"/>
                                        <p:tgtEl>
                                          <p:spTgt spid="645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4515">
                                            <p:txEl>
                                              <p:pRg st="2" end="2"/>
                                            </p:txEl>
                                          </p:spTgt>
                                        </p:tgtEl>
                                        <p:attrNameLst>
                                          <p:attrName>style.visibility</p:attrName>
                                        </p:attrNameLst>
                                      </p:cBhvr>
                                      <p:to>
                                        <p:strVal val="visible"/>
                                      </p:to>
                                    </p:set>
                                    <p:animEffect transition="in" filter="fade">
                                      <p:cBhvr>
                                        <p:cTn id="17" dur="2000"/>
                                        <p:tgtEl>
                                          <p:spTgt spid="645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4515">
                                            <p:txEl>
                                              <p:pRg st="3" end="3"/>
                                            </p:txEl>
                                          </p:spTgt>
                                        </p:tgtEl>
                                        <p:attrNameLst>
                                          <p:attrName>style.visibility</p:attrName>
                                        </p:attrNameLst>
                                      </p:cBhvr>
                                      <p:to>
                                        <p:strVal val="visible"/>
                                      </p:to>
                                    </p:set>
                                    <p:animEffect transition="in" filter="fade">
                                      <p:cBhvr>
                                        <p:cTn id="22" dur="2000"/>
                                        <p:tgtEl>
                                          <p:spTgt spid="645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457200" y="1600200"/>
            <a:ext cx="5257800" cy="4525963"/>
          </a:xfrm>
        </p:spPr>
        <p:txBody>
          <a:bodyPr/>
          <a:lstStyle/>
          <a:p>
            <a:pPr eaLnBrk="1" hangingPunct="1">
              <a:lnSpc>
                <a:spcPct val="90000"/>
              </a:lnSpc>
              <a:buFontTx/>
              <a:buNone/>
            </a:pPr>
            <a:r>
              <a:rPr lang="en-US"/>
              <a:t>Saving = Disposable Income less  Consumption</a:t>
            </a:r>
          </a:p>
          <a:p>
            <a:pPr algn="ctr" eaLnBrk="1" hangingPunct="1">
              <a:lnSpc>
                <a:spcPct val="90000"/>
              </a:lnSpc>
              <a:buFontTx/>
              <a:buNone/>
            </a:pPr>
            <a:endParaRPr lang="en-US" b="1"/>
          </a:p>
          <a:p>
            <a:pPr eaLnBrk="1" hangingPunct="1">
              <a:lnSpc>
                <a:spcPct val="90000"/>
              </a:lnSpc>
              <a:buFontTx/>
              <a:buNone/>
            </a:pPr>
            <a:r>
              <a:rPr lang="en-US"/>
              <a:t>   Marginal propensity to save (MPS) is</a:t>
            </a:r>
            <a:r>
              <a:rPr lang="en-US" b="1"/>
              <a:t> </a:t>
            </a:r>
            <a:r>
              <a:rPr lang="en-US"/>
              <a:t>the ratio of the change in saving to the change in disposable income:</a:t>
            </a:r>
          </a:p>
          <a:p>
            <a:pPr algn="ctr" eaLnBrk="1" hangingPunct="1">
              <a:lnSpc>
                <a:spcPct val="90000"/>
              </a:lnSpc>
              <a:buFontTx/>
              <a:buNone/>
            </a:pPr>
            <a:r>
              <a:rPr lang="en-US" b="1"/>
              <a:t>MPS  ΔS / ΔY</a:t>
            </a:r>
            <a:r>
              <a:rPr lang="en-US" b="1" baseline="-25000"/>
              <a:t>d</a:t>
            </a:r>
          </a:p>
          <a:p>
            <a:pPr eaLnBrk="1" hangingPunct="1">
              <a:lnSpc>
                <a:spcPct val="90000"/>
              </a:lnSpc>
              <a:buFontTx/>
              <a:buNone/>
            </a:pPr>
            <a:endParaRPr lang="en-US" b="1"/>
          </a:p>
          <a:p>
            <a:pPr eaLnBrk="1" hangingPunct="1">
              <a:lnSpc>
                <a:spcPct val="90000"/>
              </a:lnSpc>
              <a:buFontTx/>
              <a:buNone/>
            </a:pPr>
            <a:endParaRPr lang="en-US"/>
          </a:p>
          <a:p>
            <a:pPr eaLnBrk="1" hangingPunct="1">
              <a:lnSpc>
                <a:spcPct val="90000"/>
              </a:lnSpc>
              <a:buFontTx/>
              <a:buNone/>
            </a:pPr>
            <a:endParaRPr lang="en-US"/>
          </a:p>
        </p:txBody>
      </p:sp>
      <p:sp>
        <p:nvSpPr>
          <p:cNvPr id="23554" name="Rectangle 2"/>
          <p:cNvSpPr>
            <a:spLocks noGrp="1" noChangeArrowheads="1"/>
          </p:cNvSpPr>
          <p:nvPr>
            <p:ph type="title"/>
          </p:nvPr>
        </p:nvSpPr>
        <p:spPr>
          <a:ln/>
        </p:spPr>
        <p:txBody>
          <a:bodyPr/>
          <a:lstStyle/>
          <a:p>
            <a:pPr eaLnBrk="1" hangingPunct="1"/>
            <a:r>
              <a:rPr lang="en-US" sz="4000"/>
              <a:t>Savings and MPS</a:t>
            </a:r>
          </a:p>
        </p:txBody>
      </p:sp>
      <p:pic>
        <p:nvPicPr>
          <p:cNvPr id="23556" name="Picture 4" descr="MPj041179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1676400"/>
            <a:ext cx="2078038" cy="31242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fade">
                                      <p:cBhvr>
                                        <p:cTn id="7" dur="2000"/>
                                        <p:tgtEl>
                                          <p:spTgt spid="686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8611">
                                            <p:txEl>
                                              <p:pRg st="2" end="2"/>
                                            </p:txEl>
                                          </p:spTgt>
                                        </p:tgtEl>
                                        <p:attrNameLst>
                                          <p:attrName>style.visibility</p:attrName>
                                        </p:attrNameLst>
                                      </p:cBhvr>
                                      <p:to>
                                        <p:strVal val="visible"/>
                                      </p:to>
                                    </p:set>
                                    <p:animEffect transition="in" filter="fade">
                                      <p:cBhvr>
                                        <p:cTn id="12" dur="2000"/>
                                        <p:tgtEl>
                                          <p:spTgt spid="68611">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8611">
                                            <p:txEl>
                                              <p:pRg st="3" end="3"/>
                                            </p:txEl>
                                          </p:spTgt>
                                        </p:tgtEl>
                                        <p:attrNameLst>
                                          <p:attrName>style.visibility</p:attrName>
                                        </p:attrNameLst>
                                      </p:cBhvr>
                                      <p:to>
                                        <p:strVal val="visible"/>
                                      </p:to>
                                    </p:set>
                                    <p:animEffect transition="in" filter="fade">
                                      <p:cBhvr>
                                        <p:cTn id="15" dur="2000"/>
                                        <p:tgtEl>
                                          <p:spTgt spid="686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2717" y="2388300"/>
            <a:ext cx="8238565" cy="2232212"/>
          </a:xfrm>
          <a:noFill/>
          <a:ln w="3175">
            <a:solidFill>
              <a:schemeClr val="tx1"/>
            </a:solidFill>
            <a:miter lim="800000"/>
            <a:headEnd/>
            <a:tailEnd/>
          </a:ln>
        </p:spPr>
      </p:pic>
      <p:sp>
        <p:nvSpPr>
          <p:cNvPr id="24578" name="Rectangle 2"/>
          <p:cNvSpPr>
            <a:spLocks noGrp="1" noChangeArrowheads="1"/>
          </p:cNvSpPr>
          <p:nvPr>
            <p:ph type="title"/>
          </p:nvPr>
        </p:nvSpPr>
        <p:spPr>
          <a:xfrm>
            <a:off x="457200" y="274638"/>
            <a:ext cx="8229600" cy="1477962"/>
          </a:xfrm>
          <a:ln/>
        </p:spPr>
        <p:txBody>
          <a:bodyPr/>
          <a:lstStyle/>
          <a:p>
            <a:pPr eaLnBrk="1" hangingPunct="1"/>
            <a:r>
              <a:rPr lang="en-US" sz="4000"/>
              <a:t>C and S at Different Levels of Disposable Income</a:t>
            </a:r>
          </a:p>
        </p:txBody>
      </p:sp>
      <p:sp>
        <p:nvSpPr>
          <p:cNvPr id="70661" name="Text Box 5"/>
          <p:cNvSpPr txBox="1">
            <a:spLocks noChangeArrowheads="1"/>
          </p:cNvSpPr>
          <p:nvPr/>
        </p:nvSpPr>
        <p:spPr bwMode="auto">
          <a:xfrm>
            <a:off x="5181600" y="5638800"/>
            <a:ext cx="1763713" cy="528638"/>
          </a:xfrm>
          <a:prstGeom prst="rect">
            <a:avLst/>
          </a:prstGeom>
          <a:noFill/>
          <a:ln w="9525">
            <a:solidFill>
              <a:schemeClr val="accent3">
                <a:lumMod val="65000"/>
              </a:schemeClr>
            </a:solidFill>
            <a:miter lim="800000"/>
            <a:headEnd/>
            <a:tailEnd/>
          </a:ln>
          <a:effectLst/>
        </p:spPr>
        <p:txBody>
          <a:bodyPr wrap="none">
            <a:spAutoFit/>
          </a:bodyPr>
          <a:lstStyle/>
          <a:p>
            <a:pPr>
              <a:defRPr/>
            </a:pPr>
            <a:r>
              <a:rPr lang="en-US" sz="2800" b="1" dirty="0">
                <a:solidFill>
                  <a:srgbClr val="002060"/>
                </a:solidFill>
                <a:latin typeface="Palatino Linotype" pitchFamily="18" charset="0"/>
              </a:rPr>
              <a:t>S = Y</a:t>
            </a:r>
            <a:r>
              <a:rPr lang="en-US" sz="2800" b="1" baseline="-25000" dirty="0">
                <a:solidFill>
                  <a:srgbClr val="002060"/>
                </a:solidFill>
                <a:latin typeface="Palatino Linotype" pitchFamily="18" charset="0"/>
              </a:rPr>
              <a:t>d</a:t>
            </a:r>
            <a:r>
              <a:rPr lang="en-US" sz="2800" b="1" dirty="0">
                <a:solidFill>
                  <a:srgbClr val="002060"/>
                </a:solidFill>
                <a:latin typeface="Palatino Linotype" pitchFamily="18" charset="0"/>
              </a:rPr>
              <a:t> – C</a:t>
            </a:r>
            <a:endParaRPr lang="en-US" sz="2800" b="1" dirty="0">
              <a:solidFill>
                <a:srgbClr val="002060"/>
              </a:solidFill>
              <a:latin typeface="Arial Unicode MS" pitchFamily="34" charset="-128"/>
              <a:ea typeface="Arial Unicode MS" pitchFamily="34" charset="-128"/>
              <a:cs typeface="Arial Unicode MS" pitchFamily="34" charset="-128"/>
            </a:endParaRPr>
          </a:p>
        </p:txBody>
      </p:sp>
      <p:sp>
        <p:nvSpPr>
          <p:cNvPr id="24581" name="Text Box 7"/>
          <p:cNvSpPr txBox="1">
            <a:spLocks noChangeArrowheads="1"/>
          </p:cNvSpPr>
          <p:nvPr/>
        </p:nvSpPr>
        <p:spPr bwMode="auto">
          <a:xfrm>
            <a:off x="7070725" y="5675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24582" name="Text Box 9"/>
          <p:cNvSpPr txBox="1">
            <a:spLocks noChangeArrowheads="1"/>
          </p:cNvSpPr>
          <p:nvPr/>
        </p:nvSpPr>
        <p:spPr bwMode="auto">
          <a:xfrm>
            <a:off x="6858000" y="5562600"/>
            <a:ext cx="1044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b="1">
                <a:solidFill>
                  <a:srgbClr val="002060"/>
                </a:solidFill>
                <a:latin typeface="Palatino Linotype" pitchFamily="18" charset="0"/>
                <a:ea typeface="Arial Unicode MS" pitchFamily="34" charset="-128"/>
                <a:cs typeface="Arial Unicode MS" pitchFamily="34" charset="-128"/>
              </a:rPr>
              <a:t>⇧</a:t>
            </a:r>
          </a:p>
        </p:txBody>
      </p:sp>
      <p:sp>
        <p:nvSpPr>
          <p:cNvPr id="70668" name="Text Box 12"/>
          <p:cNvSpPr txBox="1">
            <a:spLocks noChangeArrowheads="1"/>
          </p:cNvSpPr>
          <p:nvPr/>
        </p:nvSpPr>
        <p:spPr bwMode="auto">
          <a:xfrm>
            <a:off x="1295400" y="5638800"/>
            <a:ext cx="1824038" cy="528638"/>
          </a:xfrm>
          <a:prstGeom prst="rect">
            <a:avLst/>
          </a:prstGeom>
          <a:noFill/>
          <a:ln w="9525">
            <a:solidFill>
              <a:schemeClr val="accent3">
                <a:lumMod val="65000"/>
              </a:schemeClr>
            </a:solidFill>
            <a:miter lim="800000"/>
            <a:headEnd/>
            <a:tailEnd/>
          </a:ln>
          <a:effectLst/>
        </p:spPr>
        <p:txBody>
          <a:bodyPr wrap="none">
            <a:spAutoFit/>
          </a:bodyPr>
          <a:lstStyle/>
          <a:p>
            <a:pPr>
              <a:defRPr/>
            </a:pPr>
            <a:r>
              <a:rPr lang="en-US" sz="2800" b="1" dirty="0">
                <a:solidFill>
                  <a:srgbClr val="002060"/>
                </a:solidFill>
                <a:latin typeface="Palatino Linotype" pitchFamily="18" charset="0"/>
              </a:rPr>
              <a:t>MPC = .80</a:t>
            </a:r>
            <a:endParaRPr lang="en-US" sz="2800" b="1" dirty="0">
              <a:solidFill>
                <a:srgbClr val="002060"/>
              </a:solidFill>
              <a:latin typeface="Arial Unicode MS" pitchFamily="34" charset="-128"/>
              <a:ea typeface="Arial Unicode MS" pitchFamily="34" charset="-128"/>
              <a:cs typeface="Arial Unicode MS" pitchFamily="34" charset="-128"/>
            </a:endParaRPr>
          </a:p>
        </p:txBody>
      </p:sp>
      <p:sp>
        <p:nvSpPr>
          <p:cNvPr id="24584" name="Text Box 14"/>
          <p:cNvSpPr txBox="1">
            <a:spLocks noChangeArrowheads="1"/>
          </p:cNvSpPr>
          <p:nvPr/>
        </p:nvSpPr>
        <p:spPr bwMode="auto">
          <a:xfrm>
            <a:off x="3200400" y="5562600"/>
            <a:ext cx="1044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b="1">
                <a:solidFill>
                  <a:srgbClr val="002060"/>
                </a:solidFill>
                <a:latin typeface="Palatino Linotype" pitchFamily="18" charset="0"/>
                <a:ea typeface="Arial Unicode MS" pitchFamily="34" charset="-128"/>
                <a:cs typeface="Arial Unicode MS" pitchFamily="34" charset="-128"/>
              </a:rPr>
              <a:t>⇧</a:t>
            </a:r>
          </a:p>
        </p:txBody>
      </p:sp>
      <p:sp>
        <p:nvSpPr>
          <p:cNvPr id="11" name="Rounded Rectangle 10">
            <a:hlinkClick r:id="rId4" action="ppaction://hlinksldjump"/>
          </p:cNvPr>
          <p:cNvSpPr/>
          <p:nvPr/>
        </p:nvSpPr>
        <p:spPr bwMode="auto">
          <a:xfrm>
            <a:off x="7848600" y="6092825"/>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70668"/>
                                        </p:tgtEl>
                                        <p:attrNameLst>
                                          <p:attrName>style.visibility</p:attrName>
                                        </p:attrNameLst>
                                      </p:cBhvr>
                                      <p:to>
                                        <p:strVal val="visible"/>
                                      </p:to>
                                    </p:set>
                                    <p:anim calcmode="lin" valueType="num">
                                      <p:cBhvr additive="base">
                                        <p:cTn id="7" dur="2000" fill="hold"/>
                                        <p:tgtEl>
                                          <p:spTgt spid="70668"/>
                                        </p:tgtEl>
                                        <p:attrNameLst>
                                          <p:attrName>ppt_x</p:attrName>
                                        </p:attrNameLst>
                                      </p:cBhvr>
                                      <p:tavLst>
                                        <p:tav tm="0">
                                          <p:val>
                                            <p:strVal val="#ppt_x"/>
                                          </p:val>
                                        </p:tav>
                                        <p:tav tm="100000">
                                          <p:val>
                                            <p:strVal val="#ppt_x"/>
                                          </p:val>
                                        </p:tav>
                                      </p:tavLst>
                                    </p:anim>
                                    <p:anim calcmode="lin" valueType="num">
                                      <p:cBhvr additive="base">
                                        <p:cTn id="8" dur="2000" fill="hold"/>
                                        <p:tgtEl>
                                          <p:spTgt spid="7066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0661"/>
                                        </p:tgtEl>
                                        <p:attrNameLst>
                                          <p:attrName>style.visibility</p:attrName>
                                        </p:attrNameLst>
                                      </p:cBhvr>
                                      <p:to>
                                        <p:strVal val="visible"/>
                                      </p:to>
                                    </p:set>
                                    <p:anim calcmode="lin" valueType="num">
                                      <p:cBhvr additive="base">
                                        <p:cTn id="11" dur="2000" fill="hold"/>
                                        <p:tgtEl>
                                          <p:spTgt spid="70661"/>
                                        </p:tgtEl>
                                        <p:attrNameLst>
                                          <p:attrName>ppt_x</p:attrName>
                                        </p:attrNameLst>
                                      </p:cBhvr>
                                      <p:tavLst>
                                        <p:tav tm="0">
                                          <p:val>
                                            <p:strVal val="#ppt_x"/>
                                          </p:val>
                                        </p:tav>
                                        <p:tav tm="100000">
                                          <p:val>
                                            <p:strVal val="#ppt_x"/>
                                          </p:val>
                                        </p:tav>
                                      </p:tavLst>
                                    </p:anim>
                                    <p:anim calcmode="lin" valueType="num">
                                      <p:cBhvr additive="base">
                                        <p:cTn id="12" dur="2000" fill="hold"/>
                                        <p:tgtEl>
                                          <p:spTgt spid="706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1" grpId="0" animBg="1"/>
      <p:bldP spid="7066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idx="1"/>
          </p:nvPr>
        </p:nvSpPr>
        <p:spPr>
          <a:xfrm>
            <a:off x="152400" y="1295400"/>
            <a:ext cx="8686799" cy="4421146"/>
          </a:xfrm>
        </p:spPr>
        <p:txBody>
          <a:bodyPr/>
          <a:lstStyle/>
          <a:p>
            <a:pPr eaLnBrk="1" hangingPunct="1">
              <a:lnSpc>
                <a:spcPct val="80000"/>
              </a:lnSpc>
              <a:buFont typeface="Wingdings" pitchFamily="2" charset="2"/>
              <a:buChar char="Ø"/>
            </a:pPr>
            <a:r>
              <a:rPr lang="en-US" sz="2800"/>
              <a:t>The number that is multiplied by the change in autonomous spending to obtain the overall change in total spending.</a:t>
            </a:r>
          </a:p>
          <a:p>
            <a:pPr eaLnBrk="1" hangingPunct="1">
              <a:lnSpc>
                <a:spcPct val="80000"/>
              </a:lnSpc>
              <a:buFont typeface="Wingdings" pitchFamily="2" charset="2"/>
              <a:buChar char="Ø"/>
            </a:pPr>
            <a:r>
              <a:rPr lang="en-US" sz="2800"/>
              <a:t>The multiplier (m) is equal to 1 / (1 - MPC). </a:t>
            </a:r>
          </a:p>
          <a:p>
            <a:pPr eaLnBrk="1" hangingPunct="1">
              <a:lnSpc>
                <a:spcPct val="80000"/>
              </a:lnSpc>
              <a:buFont typeface="Wingdings" pitchFamily="2" charset="2"/>
              <a:buChar char="Ø"/>
            </a:pPr>
            <a:r>
              <a:rPr lang="en-US" sz="2800"/>
              <a:t>If the economy is operating below Natural Real GDP, then the multiplier turns out to be the number that is multiplied by the change in autonomous spending to obtain the change in Real GDP</a:t>
            </a:r>
          </a:p>
          <a:p>
            <a:pPr eaLnBrk="1" hangingPunct="1">
              <a:lnSpc>
                <a:spcPct val="80000"/>
              </a:lnSpc>
              <a:buFont typeface="Wingdings" pitchFamily="2" charset="2"/>
              <a:buChar char="Ø"/>
            </a:pPr>
            <a:r>
              <a:rPr lang="en-US" sz="2800"/>
              <a:t>Change in total spending = Multiplier x Change in autonomous spending</a:t>
            </a:r>
          </a:p>
          <a:p>
            <a:pPr eaLnBrk="1" hangingPunct="1">
              <a:lnSpc>
                <a:spcPct val="80000"/>
              </a:lnSpc>
              <a:buFont typeface="Wingdings" pitchFamily="2" charset="2"/>
              <a:buNone/>
            </a:pPr>
            <a:endParaRPr lang="en-US" sz="2800"/>
          </a:p>
        </p:txBody>
      </p:sp>
      <p:sp>
        <p:nvSpPr>
          <p:cNvPr id="25602" name="Rectangle 2"/>
          <p:cNvSpPr>
            <a:spLocks noGrp="1" noChangeArrowheads="1"/>
          </p:cNvSpPr>
          <p:nvPr>
            <p:ph type="title"/>
          </p:nvPr>
        </p:nvSpPr>
        <p:spPr>
          <a:ln/>
        </p:spPr>
        <p:txBody>
          <a:bodyPr/>
          <a:lstStyle/>
          <a:p>
            <a:pPr eaLnBrk="1" hangingPunct="1"/>
            <a:r>
              <a:rPr lang="en-US"/>
              <a:t>Multiplier</a:t>
            </a:r>
          </a:p>
        </p:txBody>
      </p:sp>
      <p:sp>
        <p:nvSpPr>
          <p:cNvPr id="6" name="Rounded Rectangle 5">
            <a:hlinkClick r:id="rId3"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fade">
                                      <p:cBhvr>
                                        <p:cTn id="7" dur="2000"/>
                                        <p:tgtEl>
                                          <p:spTgt spid="72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2707">
                                            <p:txEl>
                                              <p:pRg st="1" end="1"/>
                                            </p:txEl>
                                          </p:spTgt>
                                        </p:tgtEl>
                                        <p:attrNameLst>
                                          <p:attrName>style.visibility</p:attrName>
                                        </p:attrNameLst>
                                      </p:cBhvr>
                                      <p:to>
                                        <p:strVal val="visible"/>
                                      </p:to>
                                    </p:set>
                                    <p:animEffect transition="in" filter="fade">
                                      <p:cBhvr>
                                        <p:cTn id="12" dur="2000"/>
                                        <p:tgtEl>
                                          <p:spTgt spid="727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2707">
                                            <p:txEl>
                                              <p:pRg st="2" end="2"/>
                                            </p:txEl>
                                          </p:spTgt>
                                        </p:tgtEl>
                                        <p:attrNameLst>
                                          <p:attrName>style.visibility</p:attrName>
                                        </p:attrNameLst>
                                      </p:cBhvr>
                                      <p:to>
                                        <p:strVal val="visible"/>
                                      </p:to>
                                    </p:set>
                                    <p:animEffect transition="in" filter="fade">
                                      <p:cBhvr>
                                        <p:cTn id="17" dur="2000"/>
                                        <p:tgtEl>
                                          <p:spTgt spid="727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2707">
                                            <p:txEl>
                                              <p:pRg st="3" end="3"/>
                                            </p:txEl>
                                          </p:spTgt>
                                        </p:tgtEl>
                                        <p:attrNameLst>
                                          <p:attrName>style.visibility</p:attrName>
                                        </p:attrNameLst>
                                      </p:cBhvr>
                                      <p:to>
                                        <p:strVal val="visible"/>
                                      </p:to>
                                    </p:set>
                                    <p:animEffect transition="in" filter="fade">
                                      <p:cBhvr>
                                        <p:cTn id="22" dur="2000"/>
                                        <p:tgtEl>
                                          <p:spTgt spid="727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idx="1"/>
          </p:nvPr>
        </p:nvSpPr>
        <p:spPr>
          <a:xfrm>
            <a:off x="381000" y="1524000"/>
            <a:ext cx="8229600" cy="4525963"/>
          </a:xfrm>
        </p:spPr>
        <p:txBody>
          <a:bodyPr/>
          <a:lstStyle/>
          <a:p>
            <a:pPr eaLnBrk="1" hangingPunct="1">
              <a:buFontTx/>
              <a:buNone/>
            </a:pPr>
            <a:r>
              <a:rPr lang="en-US"/>
              <a:t>Initial rise in autonomous spending = $40</a:t>
            </a:r>
          </a:p>
          <a:p>
            <a:pPr eaLnBrk="1" hangingPunct="1">
              <a:buFontTx/>
              <a:buNone/>
            </a:pPr>
            <a:r>
              <a:rPr lang="en-US"/>
              <a:t>Marginal Propensity to Consume = .80</a:t>
            </a:r>
          </a:p>
          <a:p>
            <a:pPr eaLnBrk="1" hangingPunct="1">
              <a:buFontTx/>
              <a:buNone/>
            </a:pPr>
            <a:r>
              <a:rPr lang="en-US"/>
              <a:t>Multiplier = 1/(1-.80) = 1/.2 = 5</a:t>
            </a:r>
          </a:p>
          <a:p>
            <a:pPr eaLnBrk="1" hangingPunct="1">
              <a:buFontTx/>
              <a:buNone/>
            </a:pPr>
            <a:r>
              <a:rPr lang="en-US"/>
              <a:t>Change in total spending = 5 x $40 = $200 </a:t>
            </a:r>
          </a:p>
        </p:txBody>
      </p:sp>
      <p:sp>
        <p:nvSpPr>
          <p:cNvPr id="26626" name="Rectangle 2"/>
          <p:cNvSpPr>
            <a:spLocks noGrp="1" noChangeArrowheads="1"/>
          </p:cNvSpPr>
          <p:nvPr>
            <p:ph type="title"/>
          </p:nvPr>
        </p:nvSpPr>
        <p:spPr>
          <a:ln/>
        </p:spPr>
        <p:txBody>
          <a:bodyPr/>
          <a:lstStyle/>
          <a:p>
            <a:pPr eaLnBrk="1" hangingPunct="1"/>
            <a:r>
              <a:rPr lang="en-US" sz="4000"/>
              <a:t>An Example of the Multiplier at Work</a:t>
            </a:r>
          </a:p>
        </p:txBody>
      </p:sp>
      <p:pic>
        <p:nvPicPr>
          <p:cNvPr id="76804" name="Picture 4" descr="MPj030928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4495800"/>
            <a:ext cx="892175" cy="1371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6805" name="Picture 5" descr="MPj0309287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2975" y="3810000"/>
            <a:ext cx="1536700" cy="2362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6806" name="Picture 6" descr="MCj0431561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873139">
            <a:off x="3124200" y="4267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a:hlinkClick r:id="rId6"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6"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fade">
                                      <p:cBhvr>
                                        <p:cTn id="7" dur="2000"/>
                                        <p:tgtEl>
                                          <p:spTgt spid="7680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6804"/>
                                        </p:tgtEl>
                                        <p:attrNameLst>
                                          <p:attrName>style.visibility</p:attrName>
                                        </p:attrNameLst>
                                      </p:cBhvr>
                                      <p:to>
                                        <p:strVal val="visible"/>
                                      </p:to>
                                    </p:set>
                                    <p:animEffect transition="in" filter="fade">
                                      <p:cBhvr>
                                        <p:cTn id="10" dur="2000"/>
                                        <p:tgtEl>
                                          <p:spTgt spid="7680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76803">
                                            <p:txEl>
                                              <p:pRg st="1" end="1"/>
                                            </p:txEl>
                                          </p:spTgt>
                                        </p:tgtEl>
                                        <p:attrNameLst>
                                          <p:attrName>style.visibility</p:attrName>
                                        </p:attrNameLst>
                                      </p:cBhvr>
                                      <p:to>
                                        <p:strVal val="visible"/>
                                      </p:to>
                                    </p:set>
                                    <p:animEffect transition="in" filter="fade">
                                      <p:cBhvr>
                                        <p:cTn id="15" dur="2000"/>
                                        <p:tgtEl>
                                          <p:spTgt spid="76803">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76803">
                                            <p:txEl>
                                              <p:pRg st="2" end="2"/>
                                            </p:txEl>
                                          </p:spTgt>
                                        </p:tgtEl>
                                        <p:attrNameLst>
                                          <p:attrName>style.visibility</p:attrName>
                                        </p:attrNameLst>
                                      </p:cBhvr>
                                      <p:to>
                                        <p:strVal val="visible"/>
                                      </p:to>
                                    </p:set>
                                    <p:animEffect transition="in" filter="fade">
                                      <p:cBhvr>
                                        <p:cTn id="20" dur="2000"/>
                                        <p:tgtEl>
                                          <p:spTgt spid="7680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6806"/>
                                        </p:tgtEl>
                                        <p:attrNameLst>
                                          <p:attrName>style.visibility</p:attrName>
                                        </p:attrNameLst>
                                      </p:cBhvr>
                                      <p:to>
                                        <p:strVal val="visible"/>
                                      </p:to>
                                    </p:set>
                                    <p:animEffect transition="in" filter="fade">
                                      <p:cBhvr>
                                        <p:cTn id="23" dur="2000"/>
                                        <p:tgtEl>
                                          <p:spTgt spid="7680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76803">
                                            <p:txEl>
                                              <p:pRg st="3" end="3"/>
                                            </p:txEl>
                                          </p:spTgt>
                                        </p:tgtEl>
                                        <p:attrNameLst>
                                          <p:attrName>style.visibility</p:attrName>
                                        </p:attrNameLst>
                                      </p:cBhvr>
                                      <p:to>
                                        <p:strVal val="visible"/>
                                      </p:to>
                                    </p:set>
                                    <p:animEffect transition="in" filter="fade">
                                      <p:cBhvr>
                                        <p:cTn id="28" dur="2000"/>
                                        <p:tgtEl>
                                          <p:spTgt spid="76803">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6805"/>
                                        </p:tgtEl>
                                        <p:attrNameLst>
                                          <p:attrName>style.visibility</p:attrName>
                                        </p:attrNameLst>
                                      </p:cBhvr>
                                      <p:to>
                                        <p:strVal val="visible"/>
                                      </p:to>
                                    </p:set>
                                    <p:animEffect transition="in" filter="fade">
                                      <p:cBhvr>
                                        <p:cTn id="31" dur="2000"/>
                                        <p:tgtEl>
                                          <p:spTgt spid="76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883" name="Rectangle 3"/>
          <p:cNvSpPr>
            <a:spLocks noGrp="1" noChangeArrowheads="1"/>
          </p:cNvSpPr>
          <p:nvPr>
            <p:ph idx="1"/>
          </p:nvPr>
        </p:nvSpPr>
        <p:spPr/>
        <p:txBody>
          <a:bodyPr>
            <a:normAutofit/>
          </a:bodyPr>
          <a:lstStyle/>
          <a:p>
            <a:pPr marL="514350" indent="-514350" eaLnBrk="1" hangingPunct="1">
              <a:buFontTx/>
              <a:buAutoNum type="arabicPeriod"/>
              <a:defRPr/>
            </a:pPr>
            <a:r>
              <a:rPr lang="en-US" sz="2800" b="1" dirty="0"/>
              <a:t>How is autonomous consumption different from consumption?</a:t>
            </a:r>
          </a:p>
          <a:p>
            <a:pPr eaLnBrk="1" hangingPunct="1">
              <a:buFontTx/>
              <a:buNone/>
              <a:defRPr/>
            </a:pPr>
            <a:r>
              <a:rPr lang="en-US" sz="2000" dirty="0"/>
              <a:t>	Autonomous consumption is one of the components of overall consumption. To illustrate, look at the consumption function: </a:t>
            </a:r>
            <a:r>
              <a:rPr lang="en-US" sz="2000" i="1" dirty="0"/>
              <a:t>C = C</a:t>
            </a:r>
            <a:r>
              <a:rPr lang="en-US" sz="2000" i="1" baseline="-25000" dirty="0"/>
              <a:t>0</a:t>
            </a:r>
            <a:r>
              <a:rPr lang="en-US" sz="2000" i="1" dirty="0"/>
              <a:t> +(MPC)(Y</a:t>
            </a:r>
            <a:r>
              <a:rPr lang="en-US" sz="2000" i="1" baseline="-25000" dirty="0"/>
              <a:t>d</a:t>
            </a:r>
            <a:r>
              <a:rPr lang="en-US" sz="2000" i="1" dirty="0"/>
              <a:t>). The part of overall </a:t>
            </a:r>
            <a:r>
              <a:rPr lang="en-US" sz="2000" dirty="0"/>
              <a:t>consumption (</a:t>
            </a:r>
            <a:r>
              <a:rPr lang="en-US" sz="2000" i="1" dirty="0"/>
              <a:t>C ) that is autonomous is C</a:t>
            </a:r>
            <a:r>
              <a:rPr lang="en-US" sz="2000" i="1" baseline="-25000" dirty="0"/>
              <a:t>0</a:t>
            </a:r>
            <a:r>
              <a:rPr lang="en-US" sz="2000" i="1" dirty="0"/>
              <a:t>. This part of </a:t>
            </a:r>
            <a:r>
              <a:rPr lang="en-US" sz="2000" dirty="0"/>
              <a:t>consumption does not depend on disposable income. The part of consumption that does depend on disposable income (i.e., the part that changes as disposable income changes) is the (</a:t>
            </a:r>
            <a:r>
              <a:rPr lang="en-US" sz="2000" i="1" dirty="0"/>
              <a:t>MPC )(Y</a:t>
            </a:r>
            <a:r>
              <a:rPr lang="en-US" sz="2000" i="1" baseline="-25000" dirty="0"/>
              <a:t>d</a:t>
            </a:r>
            <a:r>
              <a:rPr lang="en-US" sz="2000" i="1" dirty="0"/>
              <a:t>) part. For example, assume the MPC =  0.80. </a:t>
            </a:r>
            <a:r>
              <a:rPr lang="en-US" sz="2000" dirty="0"/>
              <a:t>If </a:t>
            </a:r>
            <a:r>
              <a:rPr lang="en-US" sz="2000" i="1" dirty="0"/>
              <a:t>Y</a:t>
            </a:r>
            <a:r>
              <a:rPr lang="en-US" sz="2000" i="1" baseline="-25000" dirty="0"/>
              <a:t>d</a:t>
            </a:r>
            <a:r>
              <a:rPr lang="en-US" sz="2000" i="1" dirty="0"/>
              <a:t> rises by $1,000, then consumption goes up by $800.</a:t>
            </a:r>
          </a:p>
          <a:p>
            <a:pPr marL="514350" indent="-514350" eaLnBrk="1" hangingPunct="1">
              <a:buFontTx/>
              <a:buNone/>
              <a:defRPr/>
            </a:pPr>
            <a:endParaRPr lang="en-US" b="1" dirty="0"/>
          </a:p>
          <a:p>
            <a:pPr eaLnBrk="1" hangingPunct="1">
              <a:buFontTx/>
              <a:buNone/>
              <a:defRPr/>
            </a:pPr>
            <a:endParaRPr lang="en-US" dirty="0"/>
          </a:p>
        </p:txBody>
      </p:sp>
      <p:sp>
        <p:nvSpPr>
          <p:cNvPr id="28674" name="Rectangle 2"/>
          <p:cNvSpPr>
            <a:spLocks noGrp="1" noChangeArrowheads="1"/>
          </p:cNvSpPr>
          <p:nvPr>
            <p:ph type="title"/>
          </p:nvPr>
        </p:nvSpPr>
        <p:spPr>
          <a:ln/>
        </p:spPr>
        <p:txBody>
          <a:bodyPr/>
          <a:lstStyle/>
          <a:p>
            <a:pPr eaLnBrk="1" hangingPunct="1"/>
            <a:r>
              <a:rPr lang="en-US"/>
              <a:t>Self-Test</a:t>
            </a:r>
          </a:p>
        </p:txBody>
      </p:sp>
      <p:sp>
        <p:nvSpPr>
          <p:cNvPr id="6" name="Rounded Rectangle 5">
            <a:hlinkClick r:id="rId3"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fade">
                                      <p:cBhvr>
                                        <p:cTn id="7" dur="2000"/>
                                        <p:tgtEl>
                                          <p:spTgt spid="1228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2883">
                                            <p:txEl>
                                              <p:pRg st="1" end="1"/>
                                            </p:txEl>
                                          </p:spTgt>
                                        </p:tgtEl>
                                        <p:attrNameLst>
                                          <p:attrName>style.visibility</p:attrName>
                                        </p:attrNameLst>
                                      </p:cBhvr>
                                      <p:to>
                                        <p:strVal val="visible"/>
                                      </p:to>
                                    </p:set>
                                    <p:animEffect transition="in" filter="fade">
                                      <p:cBhvr>
                                        <p:cTn id="12" dur="2000"/>
                                        <p:tgtEl>
                                          <p:spTgt spid="1228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883" name="Rectangle 3"/>
          <p:cNvSpPr>
            <a:spLocks noGrp="1" noChangeArrowheads="1"/>
          </p:cNvSpPr>
          <p:nvPr>
            <p:ph idx="1"/>
          </p:nvPr>
        </p:nvSpPr>
        <p:spPr/>
        <p:txBody>
          <a:bodyPr>
            <a:normAutofit/>
          </a:bodyPr>
          <a:lstStyle/>
          <a:p>
            <a:pPr marL="514350" indent="-514350" eaLnBrk="1" hangingPunct="1">
              <a:buFontTx/>
              <a:buNone/>
              <a:defRPr/>
            </a:pPr>
            <a:r>
              <a:rPr lang="en-US" sz="2800" b="1" i="1" dirty="0"/>
              <a:t>2. If the MPC = 0.70, what does the multiplier equal?</a:t>
            </a:r>
          </a:p>
          <a:p>
            <a:pPr marL="514350" indent="-514350" eaLnBrk="1" hangingPunct="1">
              <a:buFontTx/>
              <a:buNone/>
              <a:defRPr/>
            </a:pPr>
            <a:r>
              <a:rPr lang="en-US" sz="2000" dirty="0"/>
              <a:t>1/(1- 0.70) = 1/0.30 =3.33.</a:t>
            </a:r>
          </a:p>
          <a:p>
            <a:pPr marL="514350" indent="-514350" eaLnBrk="1" hangingPunct="1">
              <a:buFontTx/>
              <a:buNone/>
              <a:defRPr/>
            </a:pPr>
            <a:endParaRPr lang="en-US" sz="2800" b="1" i="1" dirty="0"/>
          </a:p>
          <a:p>
            <a:pPr marL="514350" indent="-514350" eaLnBrk="1" hangingPunct="1">
              <a:buFontTx/>
              <a:buNone/>
              <a:defRPr/>
            </a:pPr>
            <a:endParaRPr lang="en-US" b="1" dirty="0"/>
          </a:p>
          <a:p>
            <a:pPr eaLnBrk="1" hangingPunct="1">
              <a:buFontTx/>
              <a:buNone/>
              <a:defRPr/>
            </a:pPr>
            <a:endParaRPr lang="en-US" dirty="0"/>
          </a:p>
        </p:txBody>
      </p:sp>
      <p:sp>
        <p:nvSpPr>
          <p:cNvPr id="29698" name="Rectangle 2"/>
          <p:cNvSpPr>
            <a:spLocks noGrp="1" noChangeArrowheads="1"/>
          </p:cNvSpPr>
          <p:nvPr>
            <p:ph type="title"/>
          </p:nvPr>
        </p:nvSpPr>
        <p:spPr>
          <a:ln/>
        </p:spPr>
        <p:txBody>
          <a:bodyPr/>
          <a:lstStyle/>
          <a:p>
            <a:pPr eaLnBrk="1" hangingPunct="1"/>
            <a:r>
              <a:rPr lang="en-US"/>
              <a:t>Self-Test</a:t>
            </a:r>
          </a:p>
        </p:txBody>
      </p:sp>
      <p:sp>
        <p:nvSpPr>
          <p:cNvPr id="6" name="Rounded Rectangle 5">
            <a:hlinkClick r:id="rId3"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fade">
                                      <p:cBhvr>
                                        <p:cTn id="7" dur="2000"/>
                                        <p:tgtEl>
                                          <p:spTgt spid="1228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2883">
                                            <p:txEl>
                                              <p:pRg st="1" end="1"/>
                                            </p:txEl>
                                          </p:spTgt>
                                        </p:tgtEl>
                                        <p:attrNameLst>
                                          <p:attrName>style.visibility</p:attrName>
                                        </p:attrNameLst>
                                      </p:cBhvr>
                                      <p:to>
                                        <p:strVal val="visible"/>
                                      </p:to>
                                    </p:set>
                                    <p:animEffect transition="in" filter="fade">
                                      <p:cBhvr>
                                        <p:cTn id="12" dur="2000"/>
                                        <p:tgtEl>
                                          <p:spTgt spid="1228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762000" y="381000"/>
            <a:ext cx="7696200" cy="1323975"/>
          </a:xfrm>
          <a:prstGeom prst="rect">
            <a:avLst/>
          </a:prstGeom>
          <a:noFill/>
          <a:ln w="76200" cmpd="tri">
            <a:solidFill>
              <a:schemeClr val="accent3">
                <a:lumMod val="65000"/>
              </a:schemeClr>
            </a:solidFill>
            <a:miter lim="800000"/>
            <a:headEnd/>
            <a:tailEnd/>
          </a:ln>
          <a:effectLst/>
        </p:spPr>
        <p:txBody>
          <a:bodyPr>
            <a:spAutoFit/>
          </a:bodyPr>
          <a:lstStyle/>
          <a:p>
            <a:pPr algn="ctr">
              <a:defRPr/>
            </a:pPr>
            <a:r>
              <a:rPr lang="en-US" sz="4000" b="1" dirty="0">
                <a:solidFill>
                  <a:srgbClr val="0070C0"/>
                </a:solidFill>
                <a:latin typeface="Palatino Linotype" pitchFamily="18" charset="0"/>
              </a:rPr>
              <a:t>Keynes Challenged Classical Macroeconomics </a:t>
            </a:r>
          </a:p>
        </p:txBody>
      </p:sp>
      <p:sp>
        <p:nvSpPr>
          <p:cNvPr id="6" name="Rectangle 5"/>
          <p:cNvSpPr/>
          <p:nvPr/>
        </p:nvSpPr>
        <p:spPr>
          <a:xfrm>
            <a:off x="838200" y="2057400"/>
            <a:ext cx="5029200" cy="3786188"/>
          </a:xfrm>
          <a:prstGeom prst="rect">
            <a:avLst/>
          </a:prstGeom>
        </p:spPr>
        <p:txBody>
          <a:bodyPr>
            <a:spAutoFit/>
          </a:bodyPr>
          <a:lstStyle/>
          <a:p>
            <a:pPr>
              <a:defRPr/>
            </a:pPr>
            <a:r>
              <a:rPr lang="en-US" sz="2400" dirty="0">
                <a:solidFill>
                  <a:srgbClr val="002060"/>
                </a:solidFill>
                <a:latin typeface="+mn-lt"/>
              </a:rPr>
              <a:t>Keynes challenged all four of the following classical position beliefs:</a:t>
            </a:r>
          </a:p>
          <a:p>
            <a:pPr>
              <a:defRPr/>
            </a:pPr>
            <a:r>
              <a:rPr lang="en-US" sz="2400" dirty="0">
                <a:solidFill>
                  <a:srgbClr val="002060"/>
                </a:solidFill>
                <a:latin typeface="+mn-lt"/>
              </a:rPr>
              <a:t>(1) Say’s law holds, so that insufficient demand in the economy is unlikely. </a:t>
            </a:r>
          </a:p>
          <a:p>
            <a:pPr>
              <a:defRPr/>
            </a:pPr>
            <a:r>
              <a:rPr lang="en-US" sz="2400" dirty="0">
                <a:solidFill>
                  <a:srgbClr val="002060"/>
                </a:solidFill>
                <a:latin typeface="+mn-lt"/>
              </a:rPr>
              <a:t>(2) Wages, prices, and interest rates are flexible. </a:t>
            </a:r>
          </a:p>
          <a:p>
            <a:pPr>
              <a:defRPr/>
            </a:pPr>
            <a:r>
              <a:rPr lang="en-US" sz="2400" dirty="0">
                <a:solidFill>
                  <a:srgbClr val="002060"/>
                </a:solidFill>
                <a:latin typeface="+mn-lt"/>
              </a:rPr>
              <a:t>(3) The economy is self-regulating. (4) Laissez-faire is the right and sensible economic policy.</a:t>
            </a:r>
          </a:p>
        </p:txBody>
      </p:sp>
      <p:pic>
        <p:nvPicPr>
          <p:cNvPr id="4100" name="Picture 4">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1828800"/>
            <a:ext cx="2690813"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6"/>
          <p:cNvSpPr txBox="1">
            <a:spLocks noChangeArrowheads="1"/>
          </p:cNvSpPr>
          <p:nvPr/>
        </p:nvSpPr>
        <p:spPr bwMode="auto">
          <a:xfrm>
            <a:off x="5791200" y="5334000"/>
            <a:ext cx="2667000" cy="954088"/>
          </a:xfrm>
          <a:prstGeom prst="rect">
            <a:avLst/>
          </a:prstGeom>
          <a:noFill/>
          <a:ln w="38100" cmpd="dbl">
            <a:solidFill>
              <a:schemeClr val="accent3">
                <a:lumMod val="65000"/>
              </a:schemeClr>
            </a:solidFill>
            <a:miter lim="800000"/>
            <a:headEnd/>
            <a:tailEnd/>
          </a:ln>
          <a:effectLst/>
        </p:spPr>
        <p:txBody>
          <a:bodyPr>
            <a:spAutoFit/>
          </a:bodyPr>
          <a:lstStyle/>
          <a:p>
            <a:pPr>
              <a:defRPr/>
            </a:pPr>
            <a:r>
              <a:rPr lang="en-US" dirty="0">
                <a:solidFill>
                  <a:srgbClr val="002060"/>
                </a:solidFill>
                <a:latin typeface="Palatino Linotype" pitchFamily="18" charset="0"/>
              </a:rPr>
              <a:t>To learn more about John Maynard Keynes, click his photo above.</a:t>
            </a:r>
          </a:p>
        </p:txBody>
      </p:sp>
      <p:sp>
        <p:nvSpPr>
          <p:cNvPr id="9" name="Rounded Rectangle 8">
            <a:hlinkClick r:id="rId5" action="ppaction://hlinksldjump"/>
          </p:cNvPr>
          <p:cNvSpPr/>
          <p:nvPr/>
        </p:nvSpPr>
        <p:spPr bwMode="auto">
          <a:xfrm>
            <a:off x="3048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5" action="ppaction://hlinksldjump"/>
              </a:rPr>
              <a:t>Click to return to “In this Lesson”</a:t>
            </a:r>
            <a:endParaRPr lang="en-US" sz="1050" dirty="0">
              <a:solidFill>
                <a:srgbClr val="C00000"/>
              </a:solidFill>
            </a:endParaRPr>
          </a:p>
        </p:txBody>
      </p:sp>
      <p:sp>
        <p:nvSpPr>
          <p:cNvPr id="10"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2000"/>
                                        <p:tgtEl>
                                          <p:spTgt spid="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883" name="Rectangle 3"/>
          <p:cNvSpPr>
            <a:spLocks noGrp="1" noChangeArrowheads="1"/>
          </p:cNvSpPr>
          <p:nvPr>
            <p:ph idx="1"/>
          </p:nvPr>
        </p:nvSpPr>
        <p:spPr/>
        <p:txBody>
          <a:bodyPr>
            <a:normAutofit/>
          </a:bodyPr>
          <a:lstStyle/>
          <a:p>
            <a:pPr marL="514350" indent="-514350" eaLnBrk="1" hangingPunct="1">
              <a:buFontTx/>
              <a:buNone/>
              <a:defRPr/>
            </a:pPr>
            <a:r>
              <a:rPr lang="en-US" sz="2800" b="1" i="1" dirty="0"/>
              <a:t>3. What happens to the multiplier as the MPC falls?</a:t>
            </a:r>
          </a:p>
          <a:p>
            <a:pPr eaLnBrk="1" hangingPunct="1">
              <a:buFontTx/>
              <a:buNone/>
              <a:defRPr/>
            </a:pPr>
            <a:r>
              <a:rPr lang="en-US" sz="2800" dirty="0"/>
              <a:t>	</a:t>
            </a:r>
            <a:r>
              <a:rPr lang="en-US" sz="2000" dirty="0"/>
              <a:t>The multiplier falls. For example, if </a:t>
            </a:r>
            <a:r>
              <a:rPr lang="en-US" sz="2000" i="1" dirty="0"/>
              <a:t>MPC = 0.20, then the </a:t>
            </a:r>
            <a:r>
              <a:rPr lang="en-US" sz="2000" dirty="0"/>
              <a:t>multiplier is 1.25, but if </a:t>
            </a:r>
            <a:r>
              <a:rPr lang="en-US" sz="2000" i="1" dirty="0"/>
              <a:t>MPC = 0.80, then the multiplier </a:t>
            </a:r>
            <a:r>
              <a:rPr lang="en-US" sz="2000" dirty="0"/>
              <a:t>is 5.</a:t>
            </a:r>
          </a:p>
          <a:p>
            <a:pPr marL="514350" indent="-514350" eaLnBrk="1" hangingPunct="1">
              <a:buFontTx/>
              <a:buNone/>
              <a:defRPr/>
            </a:pPr>
            <a:endParaRPr lang="en-US" sz="2800" dirty="0"/>
          </a:p>
          <a:p>
            <a:pPr marL="514350" indent="-514350" eaLnBrk="1" hangingPunct="1">
              <a:buFontTx/>
              <a:buNone/>
              <a:defRPr/>
            </a:pPr>
            <a:endParaRPr lang="en-US" sz="2800" b="1" i="1" dirty="0"/>
          </a:p>
          <a:p>
            <a:pPr marL="514350" indent="-514350" eaLnBrk="1" hangingPunct="1">
              <a:buFontTx/>
              <a:buNone/>
              <a:defRPr/>
            </a:pPr>
            <a:endParaRPr lang="en-US" b="1" dirty="0"/>
          </a:p>
          <a:p>
            <a:pPr eaLnBrk="1" hangingPunct="1">
              <a:buFontTx/>
              <a:buNone/>
              <a:defRPr/>
            </a:pPr>
            <a:endParaRPr lang="en-US" dirty="0"/>
          </a:p>
        </p:txBody>
      </p:sp>
      <p:sp>
        <p:nvSpPr>
          <p:cNvPr id="30722" name="Rectangle 2"/>
          <p:cNvSpPr>
            <a:spLocks noGrp="1" noChangeArrowheads="1"/>
          </p:cNvSpPr>
          <p:nvPr>
            <p:ph type="title"/>
          </p:nvPr>
        </p:nvSpPr>
        <p:spPr>
          <a:ln/>
        </p:spPr>
        <p:txBody>
          <a:bodyPr/>
          <a:lstStyle/>
          <a:p>
            <a:pPr eaLnBrk="1" hangingPunct="1"/>
            <a:r>
              <a:rPr lang="en-US"/>
              <a:t>Self-Test</a:t>
            </a:r>
          </a:p>
        </p:txBody>
      </p:sp>
      <p:sp>
        <p:nvSpPr>
          <p:cNvPr id="6" name="Rounded Rectangle 5">
            <a:hlinkClick r:id="rId3"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fade">
                                      <p:cBhvr>
                                        <p:cTn id="7" dur="2000"/>
                                        <p:tgtEl>
                                          <p:spTgt spid="1228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2883">
                                            <p:txEl>
                                              <p:pRg st="1" end="1"/>
                                            </p:txEl>
                                          </p:spTgt>
                                        </p:tgtEl>
                                        <p:attrNameLst>
                                          <p:attrName>style.visibility</p:attrName>
                                        </p:attrNameLst>
                                      </p:cBhvr>
                                      <p:to>
                                        <p:strVal val="visible"/>
                                      </p:to>
                                    </p:set>
                                    <p:animEffect transition="in" filter="fade">
                                      <p:cBhvr>
                                        <p:cTn id="12" dur="2000"/>
                                        <p:tgtEl>
                                          <p:spTgt spid="1228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idx="1"/>
          </p:nvPr>
        </p:nvSpPr>
        <p:spPr>
          <a:xfrm>
            <a:off x="152400" y="1600200"/>
            <a:ext cx="4724400" cy="4953000"/>
          </a:xfrm>
        </p:spPr>
        <p:txBody>
          <a:bodyPr/>
          <a:lstStyle/>
          <a:p>
            <a:pPr eaLnBrk="1" hangingPunct="1">
              <a:buFont typeface="Wingdings" pitchFamily="2" charset="2"/>
              <a:buChar char="Ø"/>
            </a:pPr>
            <a:r>
              <a:rPr lang="en-US" sz="2400"/>
              <a:t>An initial increase in autonomous consumption raises total spending and shifts the aggregate demand curve from AD1 to AD2. </a:t>
            </a:r>
          </a:p>
          <a:p>
            <a:pPr eaLnBrk="1" hangingPunct="1">
              <a:buFont typeface="Wingdings" pitchFamily="2" charset="2"/>
              <a:buChar char="Ø"/>
            </a:pPr>
            <a:r>
              <a:rPr lang="en-US" sz="2400"/>
              <a:t>Because of the multiplier, the increase in autonomous spending generates additional incomes and additional spending, shifting the aggregate demand curve to AD3.</a:t>
            </a:r>
          </a:p>
          <a:p>
            <a:pPr eaLnBrk="1" hangingPunct="1">
              <a:buFontTx/>
              <a:buNone/>
            </a:pPr>
            <a:endParaRPr lang="en-US" sz="2400"/>
          </a:p>
        </p:txBody>
      </p:sp>
      <p:sp>
        <p:nvSpPr>
          <p:cNvPr id="27650" name="Rectangle 2"/>
          <p:cNvSpPr>
            <a:spLocks noGrp="1" noChangeArrowheads="1"/>
          </p:cNvSpPr>
          <p:nvPr>
            <p:ph type="title"/>
          </p:nvPr>
        </p:nvSpPr>
        <p:spPr>
          <a:ln/>
        </p:spPr>
        <p:txBody>
          <a:bodyPr>
            <a:normAutofit fontScale="90000"/>
          </a:bodyPr>
          <a:lstStyle/>
          <a:p>
            <a:pPr eaLnBrk="1" hangingPunct="1"/>
            <a:r>
              <a:rPr lang="en-US" sz="4000"/>
              <a:t>The Multiplier and Aggregate Demand</a:t>
            </a:r>
          </a:p>
        </p:txBody>
      </p:sp>
      <p:pic>
        <p:nvPicPr>
          <p:cNvPr id="276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993900"/>
            <a:ext cx="3962400" cy="39497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772400" y="6092825"/>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fade">
                                      <p:cBhvr>
                                        <p:cTn id="7" dur="2000"/>
                                        <p:tgtEl>
                                          <p:spTgt spid="747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4755">
                                            <p:txEl>
                                              <p:pRg st="1" end="1"/>
                                            </p:txEl>
                                          </p:spTgt>
                                        </p:tgtEl>
                                        <p:attrNameLst>
                                          <p:attrName>style.visibility</p:attrName>
                                        </p:attrNameLst>
                                      </p:cBhvr>
                                      <p:to>
                                        <p:strVal val="visible"/>
                                      </p:to>
                                    </p:set>
                                    <p:animEffect transition="in" filter="fade">
                                      <p:cBhvr>
                                        <p:cTn id="12" dur="2000"/>
                                        <p:tgtEl>
                                          <p:spTgt spid="747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idx="1"/>
          </p:nvPr>
        </p:nvSpPr>
        <p:spPr>
          <a:xfrm>
            <a:off x="304800" y="1600200"/>
            <a:ext cx="4343400" cy="4525963"/>
          </a:xfrm>
        </p:spPr>
        <p:txBody>
          <a:bodyPr/>
          <a:lstStyle/>
          <a:p>
            <a:pPr eaLnBrk="1" hangingPunct="1">
              <a:lnSpc>
                <a:spcPct val="90000"/>
              </a:lnSpc>
              <a:buFont typeface="Wingdings" pitchFamily="2" charset="2"/>
              <a:buChar char="Ø"/>
            </a:pPr>
            <a:r>
              <a:rPr lang="en-US" sz="2400"/>
              <a:t>The AS curve in the simple Keynesian model is horizontal until QN (Natural Real GDP) and vertical at QN. </a:t>
            </a:r>
          </a:p>
          <a:p>
            <a:pPr eaLnBrk="1" hangingPunct="1">
              <a:lnSpc>
                <a:spcPct val="90000"/>
              </a:lnSpc>
              <a:buFont typeface="Wingdings" pitchFamily="2" charset="2"/>
              <a:buChar char="Ø"/>
            </a:pPr>
            <a:r>
              <a:rPr lang="en-US" sz="2400"/>
              <a:t>Any changes in aggregate demand in the horizontal section do not change the price level, but any changes in aggregate demand in the vertical section do change the price level.</a:t>
            </a:r>
          </a:p>
          <a:p>
            <a:pPr eaLnBrk="1" hangingPunct="1">
              <a:lnSpc>
                <a:spcPct val="90000"/>
              </a:lnSpc>
              <a:buFontTx/>
              <a:buNone/>
            </a:pPr>
            <a:endParaRPr lang="en-US" sz="2400"/>
          </a:p>
        </p:txBody>
      </p:sp>
      <p:sp>
        <p:nvSpPr>
          <p:cNvPr id="31746" name="Rectangle 2"/>
          <p:cNvSpPr>
            <a:spLocks noGrp="1" noChangeArrowheads="1"/>
          </p:cNvSpPr>
          <p:nvPr>
            <p:ph type="title"/>
          </p:nvPr>
        </p:nvSpPr>
        <p:spPr>
          <a:ln/>
        </p:spPr>
        <p:txBody>
          <a:bodyPr/>
          <a:lstStyle/>
          <a:p>
            <a:pPr eaLnBrk="1" hangingPunct="1"/>
            <a:r>
              <a:rPr lang="en-US" sz="4000"/>
              <a:t>Keynesian Aggregate Supply Curve</a:t>
            </a:r>
          </a:p>
        </p:txBody>
      </p:sp>
      <p:pic>
        <p:nvPicPr>
          <p:cNvPr id="3174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952625"/>
            <a:ext cx="4267200" cy="4219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772400" y="6245225"/>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8851">
                                            <p:txEl>
                                              <p:pRg st="1" end="1"/>
                                            </p:txEl>
                                          </p:spTgt>
                                        </p:tgtEl>
                                        <p:attrNameLst>
                                          <p:attrName>style.visibility</p:attrName>
                                        </p:attrNameLst>
                                      </p:cBhvr>
                                      <p:to>
                                        <p:strVal val="visible"/>
                                      </p:to>
                                    </p:set>
                                    <p:animEffect transition="in" filter="fade">
                                      <p:cBhvr>
                                        <p:cTn id="7" dur="2000"/>
                                        <p:tgtEl>
                                          <p:spTgt spid="788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idx="1"/>
          </p:nvPr>
        </p:nvSpPr>
        <p:spPr>
          <a:xfrm>
            <a:off x="0" y="1447800"/>
            <a:ext cx="9144000" cy="914400"/>
          </a:xfrm>
        </p:spPr>
        <p:txBody>
          <a:bodyPr/>
          <a:lstStyle/>
          <a:p>
            <a:pPr eaLnBrk="1" hangingPunct="1">
              <a:buFont typeface="Wingdings" pitchFamily="2" charset="2"/>
              <a:buNone/>
            </a:pPr>
            <a:r>
              <a:rPr lang="en-US" sz="2400"/>
              <a:t>    </a:t>
            </a:r>
            <a:r>
              <a:rPr lang="en-US" sz="2600"/>
              <a:t>The economy is at point A producing Q1. Q1 is less than QN, so the economy is in a recessionary gap.</a:t>
            </a:r>
            <a:endParaRPr lang="en-US" sz="2400"/>
          </a:p>
        </p:txBody>
      </p:sp>
      <p:sp>
        <p:nvSpPr>
          <p:cNvPr id="32770" name="Rectangle 2"/>
          <p:cNvSpPr>
            <a:spLocks noGrp="1" noChangeArrowheads="1"/>
          </p:cNvSpPr>
          <p:nvPr>
            <p:ph type="title"/>
          </p:nvPr>
        </p:nvSpPr>
        <p:spPr>
          <a:ln/>
        </p:spPr>
        <p:txBody>
          <a:bodyPr/>
          <a:lstStyle/>
          <a:p>
            <a:pPr eaLnBrk="1" hangingPunct="1"/>
            <a:r>
              <a:rPr lang="en-US" sz="3200"/>
              <a:t>Can the Private Sector Remove the Economy from a Recessionary Gap?</a:t>
            </a:r>
          </a:p>
        </p:txBody>
      </p:sp>
      <p:pic>
        <p:nvPicPr>
          <p:cNvPr id="327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2514600"/>
            <a:ext cx="3540125" cy="3810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0901" name="Rectangle 5"/>
          <p:cNvSpPr>
            <a:spLocks noChangeArrowheads="1"/>
          </p:cNvSpPr>
          <p:nvPr/>
        </p:nvSpPr>
        <p:spPr bwMode="auto">
          <a:xfrm>
            <a:off x="381000" y="2286000"/>
            <a:ext cx="4800600"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600">
              <a:solidFill>
                <a:srgbClr val="993300"/>
              </a:solidFill>
              <a:latin typeface="Palatino Linotype" pitchFamily="18" charset="0"/>
            </a:endParaRPr>
          </a:p>
          <a:p>
            <a:r>
              <a:rPr lang="en-US" sz="2600">
                <a:solidFill>
                  <a:srgbClr val="002060"/>
                </a:solidFill>
                <a:latin typeface="Palatino Linotype" pitchFamily="18" charset="0"/>
              </a:rPr>
              <a:t>Can private sector spending (consumption and investment) move the economy from the  recessionary gap by increasing spending enough to shift the aggregate demand curve rightward to go through point B?</a:t>
            </a:r>
          </a:p>
        </p:txBody>
      </p:sp>
      <p:sp>
        <p:nvSpPr>
          <p:cNvPr id="8" name="Rounded Rectangle 7">
            <a:hlinkClick r:id="rId4" action="ppaction://hlinksldjump"/>
          </p:cNvPr>
          <p:cNvSpPr/>
          <p:nvPr/>
        </p:nvSpPr>
        <p:spPr bwMode="auto">
          <a:xfrm>
            <a:off x="3810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9" name="Rectangle 5"/>
          <p:cNvSpPr txBox="1">
            <a:spLocks noChangeArrowheads="1"/>
          </p:cNvSpPr>
          <p:nvPr/>
        </p:nvSpPr>
        <p:spPr>
          <a:xfrm>
            <a:off x="1905000" y="6397625"/>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fade">
                                      <p:cBhvr>
                                        <p:cTn id="7" dur="2000"/>
                                        <p:tgtEl>
                                          <p:spTgt spid="808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0901">
                                            <p:txEl>
                                              <p:pRg st="1" end="1"/>
                                            </p:txEl>
                                          </p:spTgt>
                                        </p:tgtEl>
                                        <p:attrNameLst>
                                          <p:attrName>style.visibility</p:attrName>
                                        </p:attrNameLst>
                                      </p:cBhvr>
                                      <p:to>
                                        <p:strVal val="visible"/>
                                      </p:to>
                                    </p:set>
                                    <p:animEffect transition="in" filter="fade">
                                      <p:cBhvr>
                                        <p:cTn id="12" dur="2000"/>
                                        <p:tgtEl>
                                          <p:spTgt spid="8090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idx="1"/>
          </p:nvPr>
        </p:nvSpPr>
        <p:spPr>
          <a:xfrm>
            <a:off x="0" y="1828800"/>
            <a:ext cx="4572000" cy="4525963"/>
          </a:xfrm>
        </p:spPr>
        <p:txBody>
          <a:bodyPr/>
          <a:lstStyle/>
          <a:p>
            <a:pPr eaLnBrk="1" hangingPunct="1">
              <a:buFont typeface="Wingdings" pitchFamily="2" charset="2"/>
              <a:buChar char="Ø"/>
            </a:pPr>
            <a:r>
              <a:rPr lang="en-US" sz="2800" b="1"/>
              <a:t>Keynes</a:t>
            </a:r>
            <a:r>
              <a:rPr lang="en-US" sz="2800"/>
              <a:t> believed that sometimes it could </a:t>
            </a:r>
            <a:r>
              <a:rPr lang="en-US" sz="2800" u="sng"/>
              <a:t>not</a:t>
            </a:r>
            <a:r>
              <a:rPr lang="en-US" sz="2800"/>
              <a:t>. </a:t>
            </a:r>
          </a:p>
          <a:p>
            <a:pPr eaLnBrk="1" hangingPunct="1">
              <a:buFont typeface="Wingdings" pitchFamily="2" charset="2"/>
              <a:buChar char="Ø"/>
            </a:pPr>
            <a:r>
              <a:rPr lang="en-US" sz="2800"/>
              <a:t>No matter how low interest rates fell, investment spending would not rise because of pessimistic business expectations with respect to future sales. </a:t>
            </a:r>
          </a:p>
        </p:txBody>
      </p:sp>
      <p:sp>
        <p:nvSpPr>
          <p:cNvPr id="33794" name="Rectangle 2"/>
          <p:cNvSpPr>
            <a:spLocks noGrp="1" noChangeArrowheads="1"/>
          </p:cNvSpPr>
          <p:nvPr>
            <p:ph type="title"/>
          </p:nvPr>
        </p:nvSpPr>
        <p:spPr>
          <a:ln/>
        </p:spPr>
        <p:txBody>
          <a:bodyPr/>
          <a:lstStyle/>
          <a:p>
            <a:pPr eaLnBrk="1" hangingPunct="1"/>
            <a:r>
              <a:rPr lang="en-US" sz="3200"/>
              <a:t>Can the Private Sector Remove the Economy from a Recessionary Gap?</a:t>
            </a:r>
          </a:p>
        </p:txBody>
      </p:sp>
      <p:pic>
        <p:nvPicPr>
          <p:cNvPr id="337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905000"/>
            <a:ext cx="3894138" cy="4191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772400" y="61722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2947">
                                            <p:txEl>
                                              <p:pRg st="1" end="1"/>
                                            </p:txEl>
                                          </p:spTgt>
                                        </p:tgtEl>
                                        <p:attrNameLst>
                                          <p:attrName>style.visibility</p:attrName>
                                        </p:attrNameLst>
                                      </p:cBhvr>
                                      <p:to>
                                        <p:strVal val="visible"/>
                                      </p:to>
                                    </p:set>
                                    <p:animEffect transition="in" filter="fade">
                                      <p:cBhvr>
                                        <p:cTn id="7" dur="2000"/>
                                        <p:tgtEl>
                                          <p:spTgt spid="829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idx="1"/>
          </p:nvPr>
        </p:nvSpPr>
        <p:spPr>
          <a:xfrm>
            <a:off x="533400" y="1219200"/>
            <a:ext cx="8610600" cy="4906963"/>
          </a:xfrm>
        </p:spPr>
        <p:txBody>
          <a:bodyPr/>
          <a:lstStyle/>
          <a:p>
            <a:pPr eaLnBrk="1" hangingPunct="1">
              <a:buFont typeface="Wingdings" pitchFamily="2" charset="2"/>
              <a:buChar char="Ø"/>
            </a:pPr>
            <a:r>
              <a:rPr lang="en-US"/>
              <a:t>The price level is constant until Natural Real GDP is reached.</a:t>
            </a:r>
          </a:p>
          <a:p>
            <a:pPr eaLnBrk="1" hangingPunct="1">
              <a:buFont typeface="Wingdings" pitchFamily="2" charset="2"/>
              <a:buChar char="Ø"/>
            </a:pPr>
            <a:r>
              <a:rPr lang="en-US"/>
              <a:t>The AD curve shifts if there are changes in C, I, or G.</a:t>
            </a:r>
          </a:p>
          <a:p>
            <a:pPr eaLnBrk="1" hangingPunct="1">
              <a:buFont typeface="Wingdings" pitchFamily="2" charset="2"/>
              <a:buChar char="Ø"/>
            </a:pPr>
            <a:r>
              <a:rPr lang="en-US"/>
              <a:t>According to Keynes, it is possible for the economy to be in equilibrium and in a recessionary gap too.</a:t>
            </a:r>
            <a:r>
              <a:rPr lang="en-US" sz="2800"/>
              <a:t> </a:t>
            </a:r>
          </a:p>
          <a:p>
            <a:pPr eaLnBrk="1" hangingPunct="1">
              <a:buFontTx/>
              <a:buNone/>
            </a:pPr>
            <a:endParaRPr lang="en-US"/>
          </a:p>
        </p:txBody>
      </p:sp>
      <p:sp>
        <p:nvSpPr>
          <p:cNvPr id="34818" name="Rectangle 2"/>
          <p:cNvSpPr>
            <a:spLocks noGrp="1" noChangeArrowheads="1"/>
          </p:cNvSpPr>
          <p:nvPr>
            <p:ph type="title"/>
          </p:nvPr>
        </p:nvSpPr>
        <p:spPr>
          <a:xfrm>
            <a:off x="457200" y="274638"/>
            <a:ext cx="8229600" cy="868362"/>
          </a:xfrm>
          <a:ln/>
        </p:spPr>
        <p:txBody>
          <a:bodyPr/>
          <a:lstStyle/>
          <a:p>
            <a:pPr eaLnBrk="1" hangingPunct="1"/>
            <a:r>
              <a:rPr lang="en-US"/>
              <a:t>Simple Keynesian Model I</a:t>
            </a:r>
          </a:p>
        </p:txBody>
      </p:sp>
      <p:sp>
        <p:nvSpPr>
          <p:cNvPr id="6" name="Rounded Rectangle 5">
            <a:hlinkClick r:id="rId3"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7"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fade">
                                      <p:cBhvr>
                                        <p:cTn id="7" dur="2000"/>
                                        <p:tgtEl>
                                          <p:spTgt spid="870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fade">
                                      <p:cBhvr>
                                        <p:cTn id="12" dur="2000"/>
                                        <p:tgtEl>
                                          <p:spTgt spid="870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7043">
                                            <p:txEl>
                                              <p:pRg st="2" end="2"/>
                                            </p:txEl>
                                          </p:spTgt>
                                        </p:tgtEl>
                                        <p:attrNameLst>
                                          <p:attrName>style.visibility</p:attrName>
                                        </p:attrNameLst>
                                      </p:cBhvr>
                                      <p:to>
                                        <p:strVal val="visible"/>
                                      </p:to>
                                    </p:set>
                                    <p:animEffect transition="in" filter="fade">
                                      <p:cBhvr>
                                        <p:cTn id="17" dur="2000"/>
                                        <p:tgtEl>
                                          <p:spTgt spid="870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304800" y="1219200"/>
            <a:ext cx="8610600" cy="2743200"/>
          </a:xfrm>
        </p:spPr>
        <p:txBody>
          <a:bodyPr/>
          <a:lstStyle/>
          <a:p>
            <a:pPr eaLnBrk="1" hangingPunct="1">
              <a:buFont typeface="Wingdings" pitchFamily="2" charset="2"/>
              <a:buNone/>
            </a:pPr>
            <a:r>
              <a:rPr lang="en-US" sz="2800"/>
              <a:t>    The private sector may not be able to get the  economy out of a recessionary gap. In other words, the private sector (households and businesses) may not be able to increase C or I enough to get the AD curve in to intersect the AS curve at the Natural Level of  Real GDP</a:t>
            </a:r>
            <a:r>
              <a:rPr lang="en-US" sz="2800" i="1"/>
              <a:t>.</a:t>
            </a:r>
            <a:endParaRPr lang="en-US" sz="2800"/>
          </a:p>
        </p:txBody>
      </p:sp>
      <p:sp>
        <p:nvSpPr>
          <p:cNvPr id="35842" name="Rectangle 2"/>
          <p:cNvSpPr>
            <a:spLocks noGrp="1" noChangeArrowheads="1"/>
          </p:cNvSpPr>
          <p:nvPr>
            <p:ph type="title"/>
          </p:nvPr>
        </p:nvSpPr>
        <p:spPr>
          <a:xfrm>
            <a:off x="457200" y="274638"/>
            <a:ext cx="8229600" cy="868362"/>
          </a:xfrm>
          <a:ln/>
        </p:spPr>
        <p:txBody>
          <a:bodyPr/>
          <a:lstStyle/>
          <a:p>
            <a:pPr eaLnBrk="1" hangingPunct="1"/>
            <a:r>
              <a:rPr lang="en-US"/>
              <a:t>Simple Keynesian Model II </a:t>
            </a:r>
          </a:p>
        </p:txBody>
      </p:sp>
      <p:pic>
        <p:nvPicPr>
          <p:cNvPr id="89094" name="Picture 6" descr="MPj040110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3505200"/>
            <a:ext cx="1676400" cy="25146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9095" name="Rectangle 7"/>
          <p:cNvSpPr>
            <a:spLocks noChangeArrowheads="1"/>
          </p:cNvSpPr>
          <p:nvPr/>
        </p:nvSpPr>
        <p:spPr bwMode="auto">
          <a:xfrm>
            <a:off x="609600" y="3962400"/>
            <a:ext cx="544671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 typeface="Wingdings" pitchFamily="2" charset="2"/>
              <a:buNone/>
            </a:pPr>
            <a:r>
              <a:rPr lang="en-US" sz="2800">
                <a:solidFill>
                  <a:srgbClr val="002060"/>
                </a:solidFill>
                <a:latin typeface="Palatino Linotype" pitchFamily="18" charset="0"/>
              </a:rPr>
              <a:t>The government may have a management role to play in the economy. it to its Natural Real GDP level.</a:t>
            </a:r>
          </a:p>
        </p:txBody>
      </p:sp>
      <p:sp>
        <p:nvSpPr>
          <p:cNvPr id="8" name="Rounded Rectangle 7">
            <a:hlinkClick r:id="rId4"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9" name="Rectangle 5"/>
          <p:cNvSpPr txBox="1">
            <a:spLocks noChangeArrowheads="1"/>
          </p:cNvSpPr>
          <p:nvPr/>
        </p:nvSpPr>
        <p:spPr>
          <a:xfrm>
            <a:off x="17526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9095">
                                            <p:txEl>
                                              <p:pRg st="0" end="0"/>
                                            </p:txEl>
                                          </p:spTgt>
                                        </p:tgtEl>
                                        <p:attrNameLst>
                                          <p:attrName>style.visibility</p:attrName>
                                        </p:attrNameLst>
                                      </p:cBhvr>
                                      <p:to>
                                        <p:strVal val="visible"/>
                                      </p:to>
                                    </p:set>
                                    <p:animEffect transition="in" filter="fade">
                                      <p:cBhvr>
                                        <p:cTn id="7" dur="2000"/>
                                        <p:tgtEl>
                                          <p:spTgt spid="8909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9094"/>
                                        </p:tgtEl>
                                        <p:attrNameLst>
                                          <p:attrName>style.visibility</p:attrName>
                                        </p:attrNameLst>
                                      </p:cBhvr>
                                      <p:to>
                                        <p:strVal val="visible"/>
                                      </p:to>
                                    </p:set>
                                    <p:animEffect transition="in" filter="fade">
                                      <p:cBhvr>
                                        <p:cTn id="10" dur="2000"/>
                                        <p:tgtEl>
                                          <p:spTgt spid="89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ln/>
        </p:spPr>
        <p:txBody>
          <a:bodyPr>
            <a:normAutofit fontScale="90000"/>
          </a:bodyPr>
          <a:lstStyle/>
          <a:p>
            <a:pPr eaLnBrk="1" hangingPunct="1"/>
            <a:r>
              <a:rPr lang="en-US" sz="4000"/>
              <a:t>Simple Keynesian Model in the AD-AS Framework </a:t>
            </a:r>
          </a:p>
        </p:txBody>
      </p:sp>
      <p:pic>
        <p:nvPicPr>
          <p:cNvPr id="3686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00200"/>
            <a:ext cx="4405313"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334000" y="1752600"/>
            <a:ext cx="3810000" cy="4094163"/>
          </a:xfrm>
          <a:prstGeom prst="rect">
            <a:avLst/>
          </a:prstGeom>
        </p:spPr>
        <p:txBody>
          <a:bodyPr>
            <a:spAutoFit/>
          </a:bodyPr>
          <a:lstStyle/>
          <a:p>
            <a:pPr>
              <a:buFont typeface="Wingdings" pitchFamily="2" charset="2"/>
              <a:buChar char="Ø"/>
              <a:defRPr/>
            </a:pPr>
            <a:r>
              <a:rPr lang="en-US" sz="2000" dirty="0">
                <a:latin typeface="+mn-lt"/>
              </a:rPr>
              <a:t>The purpose of the simple Keynesian model is to explain changes in Real GDP. </a:t>
            </a:r>
          </a:p>
          <a:p>
            <a:pPr>
              <a:buFont typeface="Wingdings" pitchFamily="2" charset="2"/>
              <a:buChar char="Ø"/>
              <a:defRPr/>
            </a:pPr>
            <a:r>
              <a:rPr lang="en-US" sz="2000" dirty="0">
                <a:latin typeface="+mn-lt"/>
              </a:rPr>
              <a:t>In (a) the model is presented as a flowchart. Real GDP is determined by aggregate demand and aggregate supply. Aggregate demand depends on </a:t>
            </a:r>
            <a:r>
              <a:rPr lang="en-US" sz="2000" i="1" dirty="0">
                <a:latin typeface="+mn-lt"/>
              </a:rPr>
              <a:t>C, </a:t>
            </a:r>
            <a:r>
              <a:rPr lang="en-US" sz="2000" dirty="0">
                <a:latin typeface="+mn-lt"/>
              </a:rPr>
              <a:t>consumption; </a:t>
            </a:r>
            <a:r>
              <a:rPr lang="en-US" sz="2000" i="1" dirty="0">
                <a:latin typeface="+mn-lt"/>
              </a:rPr>
              <a:t>I, investment; and G, government  </a:t>
            </a:r>
            <a:r>
              <a:rPr lang="en-US" sz="2000" dirty="0">
                <a:latin typeface="+mn-lt"/>
              </a:rPr>
              <a:t>purchases. </a:t>
            </a:r>
          </a:p>
          <a:p>
            <a:pPr>
              <a:buFont typeface="Wingdings" pitchFamily="2" charset="2"/>
              <a:buChar char="Ø"/>
              <a:defRPr/>
            </a:pPr>
            <a:r>
              <a:rPr lang="en-US" sz="2000" dirty="0">
                <a:latin typeface="+mn-lt"/>
              </a:rPr>
              <a:t>In (b) we show a diagrammatic exposition of the model in the </a:t>
            </a:r>
            <a:r>
              <a:rPr lang="en-US" sz="2000" i="1" dirty="0">
                <a:latin typeface="+mn-lt"/>
              </a:rPr>
              <a:t>ADAS framework.</a:t>
            </a:r>
            <a:endParaRPr lang="en-US" sz="2000" dirty="0">
              <a:latin typeface="+mn-lt"/>
            </a:endParaRPr>
          </a:p>
        </p:txBody>
      </p:sp>
      <p:sp>
        <p:nvSpPr>
          <p:cNvPr id="7" name="Rounded Rectangle 6">
            <a:hlinkClick r:id="rId4"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9"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4995" name="Rectangle 3"/>
          <p:cNvSpPr>
            <a:spLocks noGrp="1" noChangeArrowheads="1"/>
          </p:cNvSpPr>
          <p:nvPr>
            <p:ph idx="1"/>
          </p:nvPr>
        </p:nvSpPr>
        <p:spPr>
          <a:xfrm>
            <a:off x="457200" y="1600200"/>
            <a:ext cx="8229600" cy="4953000"/>
          </a:xfrm>
        </p:spPr>
        <p:txBody>
          <a:bodyPr>
            <a:normAutofit/>
          </a:bodyPr>
          <a:lstStyle/>
          <a:p>
            <a:pPr marL="514350" indent="-514350" eaLnBrk="1" hangingPunct="1">
              <a:lnSpc>
                <a:spcPct val="90000"/>
              </a:lnSpc>
              <a:buFontTx/>
              <a:buAutoNum type="arabicPeriod"/>
              <a:defRPr/>
            </a:pPr>
            <a:r>
              <a:rPr lang="en-US" sz="2800" b="1" dirty="0"/>
              <a:t>What was Keynes’s position with respect to the self-regulating properties of an economy?</a:t>
            </a:r>
          </a:p>
          <a:p>
            <a:pPr eaLnBrk="1" hangingPunct="1">
              <a:buFontTx/>
              <a:buNone/>
              <a:defRPr/>
            </a:pPr>
            <a:r>
              <a:rPr lang="en-US" sz="2000" dirty="0"/>
              <a:t>    Keynes believed that the economy may not always self regulate itself at Natural Real GDP. In other words, households and businesses (the private sector of the economy) are not always capable of generating enough aggregate demand in the economy so that the economy equilibrates at Natural Real GDP.</a:t>
            </a:r>
          </a:p>
          <a:p>
            <a:pPr marL="514350" indent="-514350" eaLnBrk="1" hangingPunct="1">
              <a:lnSpc>
                <a:spcPct val="90000"/>
              </a:lnSpc>
              <a:buFontTx/>
              <a:buNone/>
              <a:defRPr/>
            </a:pPr>
            <a:endParaRPr lang="en-US" sz="2800" i="1" dirty="0"/>
          </a:p>
          <a:p>
            <a:pPr eaLnBrk="1" hangingPunct="1">
              <a:buFontTx/>
              <a:buNone/>
              <a:defRPr/>
            </a:pPr>
            <a:endParaRPr lang="en-US" sz="2800" dirty="0"/>
          </a:p>
          <a:p>
            <a:pPr eaLnBrk="1" hangingPunct="1">
              <a:lnSpc>
                <a:spcPct val="90000"/>
              </a:lnSpc>
              <a:buFontTx/>
              <a:buNone/>
              <a:defRPr/>
            </a:pPr>
            <a:endParaRPr lang="en-US" sz="2800" dirty="0"/>
          </a:p>
        </p:txBody>
      </p:sp>
      <p:sp>
        <p:nvSpPr>
          <p:cNvPr id="37890" name="Rectangle 2"/>
          <p:cNvSpPr>
            <a:spLocks noGrp="1" noChangeArrowheads="1"/>
          </p:cNvSpPr>
          <p:nvPr>
            <p:ph type="title"/>
          </p:nvPr>
        </p:nvSpPr>
        <p:spPr>
          <a:ln/>
        </p:spPr>
        <p:txBody>
          <a:bodyPr/>
          <a:lstStyle/>
          <a:p>
            <a:pPr eaLnBrk="1" hangingPunct="1"/>
            <a:r>
              <a:rPr lang="en-US"/>
              <a:t>Self-Test</a:t>
            </a:r>
          </a:p>
        </p:txBody>
      </p:sp>
      <p:sp>
        <p:nvSpPr>
          <p:cNvPr id="6" name="Rounded Rectangle 5">
            <a:hlinkClick r:id="rId3"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fade">
                                      <p:cBhvr>
                                        <p:cTn id="7" dur="2000"/>
                                        <p:tgtEl>
                                          <p:spTgt spid="849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4995">
                                            <p:txEl>
                                              <p:pRg st="1" end="1"/>
                                            </p:txEl>
                                          </p:spTgt>
                                        </p:tgtEl>
                                        <p:attrNameLst>
                                          <p:attrName>style.visibility</p:attrName>
                                        </p:attrNameLst>
                                      </p:cBhvr>
                                      <p:to>
                                        <p:strVal val="visible"/>
                                      </p:to>
                                    </p:set>
                                    <p:animEffect transition="in" filter="fade">
                                      <p:cBhvr>
                                        <p:cTn id="12" dur="2000"/>
                                        <p:tgtEl>
                                          <p:spTgt spid="849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4995" name="Rectangle 3"/>
          <p:cNvSpPr>
            <a:spLocks noGrp="1" noChangeArrowheads="1"/>
          </p:cNvSpPr>
          <p:nvPr>
            <p:ph idx="1"/>
          </p:nvPr>
        </p:nvSpPr>
        <p:spPr>
          <a:xfrm>
            <a:off x="457200" y="1676400"/>
            <a:ext cx="8229600" cy="4525963"/>
          </a:xfrm>
        </p:spPr>
        <p:txBody>
          <a:bodyPr/>
          <a:lstStyle/>
          <a:p>
            <a:pPr eaLnBrk="1" hangingPunct="1">
              <a:lnSpc>
                <a:spcPct val="90000"/>
              </a:lnSpc>
              <a:buFontTx/>
              <a:buNone/>
            </a:pPr>
            <a:r>
              <a:rPr lang="en-US" sz="2800" b="1" dirty="0"/>
              <a:t>2. What will happen to real GDP if autonomous spending rises and the economy is operating at the horizontal section of Keynesian AS curve? Explain your answer.</a:t>
            </a:r>
          </a:p>
          <a:p>
            <a:pPr eaLnBrk="1" hangingPunct="1">
              <a:buFontTx/>
              <a:buNone/>
            </a:pPr>
            <a:r>
              <a:rPr lang="en-US" sz="2800" dirty="0"/>
              <a:t>	</a:t>
            </a:r>
            <a:r>
              <a:rPr lang="en-US" sz="2000" dirty="0"/>
              <a:t>The increase in autonomous spending will lead to a greater increase in total spending and to a shift rightward in the </a:t>
            </a:r>
            <a:r>
              <a:rPr lang="en-US" sz="2000" i="1" dirty="0"/>
              <a:t>AD </a:t>
            </a:r>
            <a:r>
              <a:rPr lang="en-US" sz="2000" dirty="0"/>
              <a:t>curve. If the economy is operating in the horizontal section of the Keynesian </a:t>
            </a:r>
            <a:r>
              <a:rPr lang="en-US" sz="2000" i="1" dirty="0"/>
              <a:t>AS curve, Real GDP will rise, and there </a:t>
            </a:r>
            <a:r>
              <a:rPr lang="en-US" sz="2000" dirty="0"/>
              <a:t>will be no change in prices.</a:t>
            </a:r>
          </a:p>
          <a:p>
            <a:pPr eaLnBrk="1" hangingPunct="1">
              <a:lnSpc>
                <a:spcPct val="90000"/>
              </a:lnSpc>
              <a:buFontTx/>
              <a:buNone/>
            </a:pPr>
            <a:endParaRPr lang="en-US" sz="2800" dirty="0"/>
          </a:p>
          <a:p>
            <a:pPr eaLnBrk="1" hangingPunct="1">
              <a:lnSpc>
                <a:spcPct val="90000"/>
              </a:lnSpc>
              <a:buFontTx/>
              <a:buNone/>
            </a:pPr>
            <a:endParaRPr lang="en-US" sz="2800" dirty="0"/>
          </a:p>
          <a:p>
            <a:pPr eaLnBrk="1" hangingPunct="1">
              <a:lnSpc>
                <a:spcPct val="90000"/>
              </a:lnSpc>
              <a:buFontTx/>
              <a:buNone/>
            </a:pPr>
            <a:endParaRPr lang="en-US" sz="2800" dirty="0"/>
          </a:p>
        </p:txBody>
      </p:sp>
      <p:sp>
        <p:nvSpPr>
          <p:cNvPr id="38914" name="Rectangle 2"/>
          <p:cNvSpPr>
            <a:spLocks noGrp="1" noChangeArrowheads="1"/>
          </p:cNvSpPr>
          <p:nvPr>
            <p:ph type="title"/>
          </p:nvPr>
        </p:nvSpPr>
        <p:spPr>
          <a:ln/>
        </p:spPr>
        <p:txBody>
          <a:bodyPr/>
          <a:lstStyle/>
          <a:p>
            <a:pPr eaLnBrk="1" hangingPunct="1"/>
            <a:r>
              <a:rPr lang="en-US"/>
              <a:t>Self-Test</a:t>
            </a:r>
          </a:p>
        </p:txBody>
      </p:sp>
      <p:sp>
        <p:nvSpPr>
          <p:cNvPr id="6" name="Rounded Rectangle 5">
            <a:hlinkClick r:id="rId3"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fade">
                                      <p:cBhvr>
                                        <p:cTn id="7" dur="2000"/>
                                        <p:tgtEl>
                                          <p:spTgt spid="849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4995">
                                            <p:txEl>
                                              <p:pRg st="1" end="1"/>
                                            </p:txEl>
                                          </p:spTgt>
                                        </p:tgtEl>
                                        <p:attrNameLst>
                                          <p:attrName>style.visibility</p:attrName>
                                        </p:attrNameLst>
                                      </p:cBhvr>
                                      <p:to>
                                        <p:strVal val="visible"/>
                                      </p:to>
                                    </p:set>
                                    <p:animEffect transition="in" filter="fade">
                                      <p:cBhvr>
                                        <p:cTn id="12" dur="2000"/>
                                        <p:tgtEl>
                                          <p:spTgt spid="849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ln/>
        </p:spPr>
        <p:txBody>
          <a:bodyPr>
            <a:normAutofit fontScale="90000"/>
          </a:bodyPr>
          <a:lstStyle/>
          <a:p>
            <a:pPr eaLnBrk="1" hangingPunct="1"/>
            <a:r>
              <a:rPr lang="en-US" sz="4000"/>
              <a:t>Keynes’s View of Say’s Law</a:t>
            </a:r>
            <a:br>
              <a:rPr lang="en-US" sz="4000"/>
            </a:br>
            <a:r>
              <a:rPr lang="en-US" sz="4000"/>
              <a:t>in a Money Economy</a:t>
            </a:r>
          </a:p>
        </p:txBody>
      </p:sp>
      <p:sp>
        <p:nvSpPr>
          <p:cNvPr id="5123" name="Rectangle 5"/>
          <p:cNvSpPr>
            <a:spLocks noChangeArrowheads="1"/>
          </p:cNvSpPr>
          <p:nvPr/>
        </p:nvSpPr>
        <p:spPr bwMode="auto">
          <a:xfrm>
            <a:off x="457200" y="1676400"/>
            <a:ext cx="8229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dirty="0">
                <a:solidFill>
                  <a:srgbClr val="002060"/>
                </a:solidFill>
                <a:latin typeface="Palatino Linotype" pitchFamily="18" charset="0"/>
              </a:rPr>
              <a:t>According to Keynes, a decrease in consumption and subsequent increase in saving may not be matched by an equal increase in investment. Thus, a decrease in total expenditures may occur.</a:t>
            </a:r>
          </a:p>
        </p:txBody>
      </p:sp>
      <p:sp>
        <p:nvSpPr>
          <p:cNvPr id="7" name="Rounded Rectangle 6">
            <a:hlinkClick r:id="rId3" action="ppaction://hlinksldjump"/>
          </p:cNvPr>
          <p:cNvSpPr/>
          <p:nvPr/>
        </p:nvSpPr>
        <p:spPr bwMode="auto">
          <a:xfrm>
            <a:off x="3048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4995" name="Rectangle 3"/>
          <p:cNvSpPr>
            <a:spLocks noGrp="1" noChangeArrowheads="1"/>
          </p:cNvSpPr>
          <p:nvPr>
            <p:ph idx="1"/>
          </p:nvPr>
        </p:nvSpPr>
        <p:spPr>
          <a:xfrm>
            <a:off x="457200" y="1600200"/>
            <a:ext cx="8229600" cy="5029200"/>
          </a:xfrm>
        </p:spPr>
        <p:txBody>
          <a:bodyPr>
            <a:normAutofit/>
          </a:bodyPr>
          <a:lstStyle/>
          <a:p>
            <a:pPr eaLnBrk="1" hangingPunct="1">
              <a:lnSpc>
                <a:spcPct val="80000"/>
              </a:lnSpc>
              <a:buFontTx/>
              <a:buNone/>
            </a:pPr>
            <a:r>
              <a:rPr lang="en-US" sz="2800" b="1" dirty="0"/>
              <a:t>3</a:t>
            </a:r>
            <a:r>
              <a:rPr lang="en-US" sz="2800" dirty="0"/>
              <a:t>. </a:t>
            </a:r>
            <a:r>
              <a:rPr lang="en-US" sz="2800" b="1" dirty="0"/>
              <a:t>An economist who believes the economy is self-regulating is more likely to advocate laissez- faire than an economist who believes the economy is inherently unstable. Do you agree or disagree? Explain your answer.</a:t>
            </a:r>
          </a:p>
          <a:p>
            <a:pPr eaLnBrk="1" hangingPunct="1">
              <a:lnSpc>
                <a:spcPct val="90000"/>
              </a:lnSpc>
              <a:buFontTx/>
              <a:buNone/>
            </a:pPr>
            <a:r>
              <a:rPr lang="en-US" sz="2000" dirty="0"/>
              <a:t>	Agree. The economist who believes the economy is inherently unstable sees a role for government. Government is supposed to stabilize the economy at Natural Real GDP. The economist who believes the economy is self-regulating (capable of moving itself to Natural Real GDP) sees only a small, if any, role for government in the economy because the economy is already doing the job government would supposedly do.</a:t>
            </a:r>
          </a:p>
          <a:p>
            <a:pPr eaLnBrk="1" hangingPunct="1">
              <a:lnSpc>
                <a:spcPct val="80000"/>
              </a:lnSpc>
              <a:buFontTx/>
              <a:buNone/>
            </a:pPr>
            <a:endParaRPr lang="en-US" sz="2400" b="1" dirty="0"/>
          </a:p>
          <a:p>
            <a:pPr eaLnBrk="1" hangingPunct="1">
              <a:lnSpc>
                <a:spcPct val="80000"/>
              </a:lnSpc>
              <a:buFontTx/>
              <a:buNone/>
            </a:pPr>
            <a:endParaRPr lang="en-US" sz="2400" dirty="0"/>
          </a:p>
        </p:txBody>
      </p:sp>
      <p:sp>
        <p:nvSpPr>
          <p:cNvPr id="39938" name="Rectangle 2"/>
          <p:cNvSpPr>
            <a:spLocks noGrp="1" noChangeArrowheads="1"/>
          </p:cNvSpPr>
          <p:nvPr>
            <p:ph type="title"/>
          </p:nvPr>
        </p:nvSpPr>
        <p:spPr>
          <a:ln/>
        </p:spPr>
        <p:txBody>
          <a:bodyPr/>
          <a:lstStyle/>
          <a:p>
            <a:pPr eaLnBrk="1" hangingPunct="1"/>
            <a:r>
              <a:rPr lang="en-US"/>
              <a:t>Self-Test</a:t>
            </a:r>
          </a:p>
        </p:txBody>
      </p:sp>
      <p:sp>
        <p:nvSpPr>
          <p:cNvPr id="6" name="Rounded Rectangle 5">
            <a:hlinkClick r:id="rId3"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fade">
                                      <p:cBhvr>
                                        <p:cTn id="7" dur="2000"/>
                                        <p:tgtEl>
                                          <p:spTgt spid="849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4995">
                                            <p:txEl>
                                              <p:pRg st="1" end="1"/>
                                            </p:txEl>
                                          </p:spTgt>
                                        </p:tgtEl>
                                        <p:attrNameLst>
                                          <p:attrName>style.visibility</p:attrName>
                                        </p:attrNameLst>
                                      </p:cBhvr>
                                      <p:to>
                                        <p:strVal val="visible"/>
                                      </p:to>
                                    </p:set>
                                    <p:animEffect transition="in" filter="fade">
                                      <p:cBhvr>
                                        <p:cTn id="12" dur="2000"/>
                                        <p:tgtEl>
                                          <p:spTgt spid="849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8" name="Rectangle 6"/>
          <p:cNvSpPr>
            <a:spLocks noGrp="1" noChangeArrowheads="1"/>
          </p:cNvSpPr>
          <p:nvPr>
            <p:ph idx="1"/>
          </p:nvPr>
        </p:nvSpPr>
        <p:spPr>
          <a:xfrm>
            <a:off x="3352800" y="5257800"/>
            <a:ext cx="2667000" cy="762000"/>
          </a:xfrm>
          <a:ln w="12700">
            <a:solidFill>
              <a:schemeClr val="accent3">
                <a:lumMod val="65000"/>
              </a:schemeClr>
            </a:solidFill>
          </a:ln>
        </p:spPr>
        <p:txBody>
          <a:bodyPr/>
          <a:lstStyle/>
          <a:p>
            <a:pPr eaLnBrk="1" hangingPunct="1">
              <a:lnSpc>
                <a:spcPct val="80000"/>
              </a:lnSpc>
              <a:spcBef>
                <a:spcPct val="0"/>
              </a:spcBef>
              <a:buFontTx/>
              <a:buNone/>
              <a:defRPr/>
            </a:pPr>
            <a:r>
              <a:rPr lang="en-US" sz="1600" dirty="0"/>
              <a:t>      </a:t>
            </a:r>
            <a:r>
              <a:rPr lang="en-US" sz="1800" dirty="0"/>
              <a:t>Click the graph above for a tutorial</a:t>
            </a:r>
          </a:p>
          <a:p>
            <a:pPr eaLnBrk="1" hangingPunct="1">
              <a:lnSpc>
                <a:spcPct val="80000"/>
              </a:lnSpc>
              <a:spcBef>
                <a:spcPct val="0"/>
              </a:spcBef>
              <a:buFontTx/>
              <a:buNone/>
              <a:defRPr/>
            </a:pPr>
            <a:r>
              <a:rPr lang="en-US" sz="1800" dirty="0"/>
              <a:t>      on this subject.</a:t>
            </a:r>
          </a:p>
        </p:txBody>
      </p:sp>
      <p:sp>
        <p:nvSpPr>
          <p:cNvPr id="40962" name="Rectangle 2"/>
          <p:cNvSpPr>
            <a:spLocks noGrp="1" noChangeArrowheads="1"/>
          </p:cNvSpPr>
          <p:nvPr>
            <p:ph type="title"/>
          </p:nvPr>
        </p:nvSpPr>
        <p:spPr>
          <a:xfrm>
            <a:off x="381000" y="228600"/>
            <a:ext cx="8229600" cy="1143000"/>
          </a:xfrm>
          <a:ln/>
        </p:spPr>
        <p:txBody>
          <a:bodyPr/>
          <a:lstStyle/>
          <a:p>
            <a:pPr eaLnBrk="1" hangingPunct="1"/>
            <a:r>
              <a:rPr lang="en-US" sz="3200"/>
              <a:t>The Keynesian Cross</a:t>
            </a:r>
            <a:br>
              <a:rPr lang="en-US" sz="3200"/>
            </a:br>
            <a:r>
              <a:rPr lang="en-US" sz="3200"/>
              <a:t>Total Expenditures and Total Production</a:t>
            </a:r>
          </a:p>
        </p:txBody>
      </p:sp>
      <p:pic>
        <p:nvPicPr>
          <p:cNvPr id="40963" name="Picture 4" descr="Keynesian Cross">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r="13750" b="31250"/>
          <a:stretch>
            <a:fillRect/>
          </a:stretch>
        </p:blipFill>
        <p:spPr bwMode="auto">
          <a:xfrm>
            <a:off x="2057400" y="1828800"/>
            <a:ext cx="5257800" cy="33528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5"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5"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5"/>
          <p:cNvSpPr>
            <a:spLocks noChangeArrowheads="1"/>
          </p:cNvSpPr>
          <p:nvPr/>
        </p:nvSpPr>
        <p:spPr bwMode="auto">
          <a:xfrm>
            <a:off x="152400" y="2667000"/>
            <a:ext cx="3276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solidFill>
                  <a:srgbClr val="002060"/>
                </a:solidFill>
                <a:latin typeface="Palatino Linotype" pitchFamily="18" charset="0"/>
              </a:rPr>
              <a:t>At different levels of Real GDP, we sum consumption (a), investment (b), and government purchases (c) to derive TE curve (d).</a:t>
            </a:r>
          </a:p>
        </p:txBody>
      </p:sp>
      <p:sp>
        <p:nvSpPr>
          <p:cNvPr id="93190" name="Rectangle 6"/>
          <p:cNvSpPr>
            <a:spLocks noChangeArrowheads="1"/>
          </p:cNvSpPr>
          <p:nvPr/>
        </p:nvSpPr>
        <p:spPr bwMode="auto">
          <a:xfrm>
            <a:off x="228600" y="457200"/>
            <a:ext cx="2971800" cy="1876425"/>
          </a:xfrm>
          <a:prstGeom prst="rect">
            <a:avLst/>
          </a:prstGeom>
          <a:noFill/>
          <a:ln w="76200" cmpd="tri">
            <a:solidFill>
              <a:schemeClr val="accent3">
                <a:lumMod val="65000"/>
              </a:schemeClr>
            </a:solidFill>
            <a:miter lim="800000"/>
            <a:headEnd/>
            <a:tailEnd/>
          </a:ln>
          <a:effectLst/>
        </p:spPr>
        <p:txBody>
          <a:bodyPr>
            <a:spAutoFit/>
          </a:bodyPr>
          <a:lstStyle/>
          <a:p>
            <a:pPr>
              <a:defRPr/>
            </a:pPr>
            <a:r>
              <a:rPr lang="en-US" sz="2800" b="1" dirty="0">
                <a:solidFill>
                  <a:srgbClr val="0070C0"/>
                </a:solidFill>
                <a:latin typeface="Palatino Linotype" pitchFamily="18" charset="0"/>
              </a:rPr>
              <a:t>The Derivation of the Total Expenditures (TE) Curve </a:t>
            </a:r>
          </a:p>
        </p:txBody>
      </p:sp>
      <p:pic>
        <p:nvPicPr>
          <p:cNvPr id="9319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304800"/>
            <a:ext cx="4400550" cy="58674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772400" y="6245225"/>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9" name="Rectangle 5"/>
          <p:cNvSpPr txBox="1">
            <a:spLocks noChangeArrowheads="1"/>
          </p:cNvSpPr>
          <p:nvPr/>
        </p:nvSpPr>
        <p:spPr>
          <a:xfrm>
            <a:off x="1752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3193"/>
                                        </p:tgtEl>
                                        <p:attrNameLst>
                                          <p:attrName>style.visibility</p:attrName>
                                        </p:attrNameLst>
                                      </p:cBhvr>
                                      <p:to>
                                        <p:strVal val="visible"/>
                                      </p:to>
                                    </p:set>
                                    <p:animEffect transition="in" filter="fade">
                                      <p:cBhvr>
                                        <p:cTn id="7" dur="2000"/>
                                        <p:tgtEl>
                                          <p:spTgt spid="931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987"/>
                                        </p:tgtEl>
                                        <p:attrNameLst>
                                          <p:attrName>style.visibility</p:attrName>
                                        </p:attrNameLst>
                                      </p:cBhvr>
                                      <p:to>
                                        <p:strVal val="visible"/>
                                      </p:to>
                                    </p:set>
                                    <p:animEffect transition="in" filter="fade">
                                      <p:cBhvr>
                                        <p:cTn id="12" dur="20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4" descr="Keynesian Cross">
            <a:hlinkClick r:id="rId3"/>
          </p:cNvP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tretch>
            <a:fillRect/>
          </a:stretch>
        </p:blipFill>
        <p:spPr>
          <a:xfrm>
            <a:off x="1808758" y="1293813"/>
            <a:ext cx="5526483" cy="4421187"/>
          </a:xfrm>
          <a:ln w="3175">
            <a:solidFill>
              <a:srgbClr val="000000"/>
            </a:solidFill>
            <a:miter lim="800000"/>
            <a:headEnd/>
            <a:tailEnd/>
          </a:ln>
        </p:spPr>
      </p:pic>
      <p:sp>
        <p:nvSpPr>
          <p:cNvPr id="43010" name="Rectangle 2"/>
          <p:cNvSpPr>
            <a:spLocks noGrp="1" noChangeArrowheads="1"/>
          </p:cNvSpPr>
          <p:nvPr>
            <p:ph type="title"/>
          </p:nvPr>
        </p:nvSpPr>
        <p:spPr>
          <a:xfrm>
            <a:off x="457200" y="304800"/>
            <a:ext cx="8229600" cy="838200"/>
          </a:xfrm>
          <a:ln/>
        </p:spPr>
        <p:txBody>
          <a:bodyPr/>
          <a:lstStyle/>
          <a:p>
            <a:pPr eaLnBrk="1" hangingPunct="1"/>
            <a:r>
              <a:rPr lang="en-US"/>
              <a:t>Total Production Curve</a:t>
            </a:r>
          </a:p>
        </p:txBody>
      </p:sp>
      <p:sp>
        <p:nvSpPr>
          <p:cNvPr id="126981" name="Rectangle 5"/>
          <p:cNvSpPr>
            <a:spLocks noChangeArrowheads="1"/>
          </p:cNvSpPr>
          <p:nvPr/>
        </p:nvSpPr>
        <p:spPr bwMode="auto">
          <a:xfrm>
            <a:off x="228600" y="1295400"/>
            <a:ext cx="3733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Ø"/>
            </a:pPr>
            <a:r>
              <a:rPr lang="en-US" sz="2000" i="1">
                <a:solidFill>
                  <a:srgbClr val="002060"/>
                </a:solidFill>
                <a:latin typeface="Palatino Linotype" pitchFamily="18" charset="0"/>
              </a:rPr>
              <a:t>TP </a:t>
            </a:r>
            <a:r>
              <a:rPr lang="en-US" sz="2000">
                <a:solidFill>
                  <a:srgbClr val="002060"/>
                </a:solidFill>
                <a:latin typeface="Palatino Linotype" pitchFamily="18" charset="0"/>
              </a:rPr>
              <a:t>curve, which is simply a 45-degree line. (It is called a 45-degree line because it bisects the 90-degree angle at the origin.)</a:t>
            </a:r>
          </a:p>
          <a:p>
            <a:pPr>
              <a:buFont typeface="Wingdings" pitchFamily="2" charset="2"/>
              <a:buChar char="Ø"/>
            </a:pPr>
            <a:r>
              <a:rPr lang="en-US" sz="2000">
                <a:solidFill>
                  <a:srgbClr val="002060"/>
                </a:solidFill>
                <a:latin typeface="Palatino Linotype" pitchFamily="18" charset="0"/>
              </a:rPr>
              <a:t>It is important to notice that at any point on the </a:t>
            </a:r>
            <a:r>
              <a:rPr lang="en-US" sz="2000" i="1">
                <a:solidFill>
                  <a:srgbClr val="002060"/>
                </a:solidFill>
                <a:latin typeface="Palatino Linotype" pitchFamily="18" charset="0"/>
              </a:rPr>
              <a:t>TP </a:t>
            </a:r>
            <a:r>
              <a:rPr lang="en-US" sz="2000">
                <a:solidFill>
                  <a:srgbClr val="002060"/>
                </a:solidFill>
                <a:latin typeface="Palatino Linotype" pitchFamily="18" charset="0"/>
              </a:rPr>
              <a:t>curve, total production is equal to Real GDP (</a:t>
            </a:r>
            <a:r>
              <a:rPr lang="en-US" sz="2000" i="1">
                <a:solidFill>
                  <a:srgbClr val="002060"/>
                </a:solidFill>
                <a:latin typeface="Palatino Linotype" pitchFamily="18" charset="0"/>
              </a:rPr>
              <a:t>TP </a:t>
            </a:r>
            <a:r>
              <a:rPr lang="en-US" sz="2000">
                <a:solidFill>
                  <a:srgbClr val="002060"/>
                </a:solidFill>
                <a:latin typeface="Palatino Linotype" pitchFamily="18" charset="0"/>
              </a:rPr>
              <a:t> Real GDP).</a:t>
            </a:r>
          </a:p>
          <a:p>
            <a:pPr>
              <a:buFont typeface="Wingdings" pitchFamily="2" charset="2"/>
              <a:buChar char="Ø"/>
            </a:pPr>
            <a:r>
              <a:rPr lang="en-US" sz="2000">
                <a:solidFill>
                  <a:srgbClr val="002060"/>
                </a:solidFill>
                <a:latin typeface="Palatino Linotype" pitchFamily="18" charset="0"/>
              </a:rPr>
              <a:t> This is because </a:t>
            </a:r>
            <a:r>
              <a:rPr lang="en-US" sz="2000" i="1">
                <a:solidFill>
                  <a:srgbClr val="002060"/>
                </a:solidFill>
                <a:latin typeface="Palatino Linotype" pitchFamily="18" charset="0"/>
              </a:rPr>
              <a:t>TP </a:t>
            </a:r>
            <a:r>
              <a:rPr lang="en-US" sz="2000">
                <a:solidFill>
                  <a:srgbClr val="002060"/>
                </a:solidFill>
                <a:latin typeface="Palatino Linotype" pitchFamily="18" charset="0"/>
              </a:rPr>
              <a:t>and Real GDP are different names for the same thing.</a:t>
            </a:r>
            <a:r>
              <a:rPr lang="en-US" sz="2400">
                <a:solidFill>
                  <a:srgbClr val="002060"/>
                </a:solidFill>
                <a:latin typeface="Palatino Linotype" pitchFamily="18" charset="0"/>
              </a:rPr>
              <a:t> </a:t>
            </a:r>
            <a:endParaRPr lang="en-US" sz="2400">
              <a:solidFill>
                <a:srgbClr val="002060"/>
              </a:solidFill>
            </a:endParaRPr>
          </a:p>
        </p:txBody>
      </p:sp>
      <p:pic>
        <p:nvPicPr>
          <p:cNvPr id="126984" name="Picture 8" descr="MCj0431561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5200" y="2057400"/>
            <a:ext cx="3124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hlinkClick r:id="rId6" action="ppaction://hlinksldjump"/>
          </p:cNvPr>
          <p:cNvSpPr/>
          <p:nvPr/>
        </p:nvSpPr>
        <p:spPr bwMode="auto">
          <a:xfrm>
            <a:off x="7772400" y="6169025"/>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6" action="ppaction://hlinksldjump"/>
              </a:rPr>
              <a:t>Click to return to “In this Lesson”</a:t>
            </a:r>
            <a:endParaRPr lang="en-US" sz="1050" dirty="0">
              <a:solidFill>
                <a:srgbClr val="C00000"/>
              </a:solidFill>
            </a:endParaRPr>
          </a:p>
        </p:txBody>
      </p:sp>
      <p:sp>
        <p:nvSpPr>
          <p:cNvPr id="9" name="Rectangle 5"/>
          <p:cNvSpPr txBox="1">
            <a:spLocks noChangeArrowheads="1"/>
          </p:cNvSpPr>
          <p:nvPr/>
        </p:nvSpPr>
        <p:spPr>
          <a:xfrm>
            <a:off x="1752600" y="6397625"/>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6981">
                                            <p:txEl>
                                              <p:pRg st="0" end="0"/>
                                            </p:txEl>
                                          </p:spTgt>
                                        </p:tgtEl>
                                        <p:attrNameLst>
                                          <p:attrName>style.visibility</p:attrName>
                                        </p:attrNameLst>
                                      </p:cBhvr>
                                      <p:to>
                                        <p:strVal val="visible"/>
                                      </p:to>
                                    </p:set>
                                    <p:animEffect transition="in" filter="fade">
                                      <p:cBhvr>
                                        <p:cTn id="7" dur="2000"/>
                                        <p:tgtEl>
                                          <p:spTgt spid="126981">
                                            <p:txEl>
                                              <p:pRg st="0" end="0"/>
                                            </p:txEl>
                                          </p:spTgt>
                                        </p:tgtEl>
                                      </p:cBhvr>
                                    </p:animEffect>
                                  </p:childTnLst>
                                </p:cTn>
                              </p:par>
                            </p:childTnLst>
                          </p:cTn>
                        </p:par>
                        <p:par>
                          <p:cTn id="8" fill="hold" nodeType="afterGroup">
                            <p:stCondLst>
                              <p:cond delay="2000"/>
                            </p:stCondLst>
                            <p:childTnLst>
                              <p:par>
                                <p:cTn id="9" presetID="2" presetClass="entr" presetSubtype="8" fill="hold" nodeType="afterEffect">
                                  <p:stCondLst>
                                    <p:cond delay="0"/>
                                  </p:stCondLst>
                                  <p:childTnLst>
                                    <p:set>
                                      <p:cBhvr>
                                        <p:cTn id="10" dur="1" fill="hold">
                                          <p:stCondLst>
                                            <p:cond delay="0"/>
                                          </p:stCondLst>
                                        </p:cTn>
                                        <p:tgtEl>
                                          <p:spTgt spid="126984"/>
                                        </p:tgtEl>
                                        <p:attrNameLst>
                                          <p:attrName>style.visibility</p:attrName>
                                        </p:attrNameLst>
                                      </p:cBhvr>
                                      <p:to>
                                        <p:strVal val="visible"/>
                                      </p:to>
                                    </p:set>
                                    <p:anim calcmode="lin" valueType="num">
                                      <p:cBhvr additive="base">
                                        <p:cTn id="11" dur="500" fill="hold"/>
                                        <p:tgtEl>
                                          <p:spTgt spid="126984"/>
                                        </p:tgtEl>
                                        <p:attrNameLst>
                                          <p:attrName>ppt_x</p:attrName>
                                        </p:attrNameLst>
                                      </p:cBhvr>
                                      <p:tavLst>
                                        <p:tav tm="0">
                                          <p:val>
                                            <p:strVal val="0-#ppt_w/2"/>
                                          </p:val>
                                        </p:tav>
                                        <p:tav tm="100000">
                                          <p:val>
                                            <p:strVal val="#ppt_x"/>
                                          </p:val>
                                        </p:tav>
                                      </p:tavLst>
                                    </p:anim>
                                    <p:anim calcmode="lin" valueType="num">
                                      <p:cBhvr additive="base">
                                        <p:cTn id="12" dur="500" fill="hold"/>
                                        <p:tgtEl>
                                          <p:spTgt spid="126984"/>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6981">
                                            <p:txEl>
                                              <p:pRg st="1" end="1"/>
                                            </p:txEl>
                                          </p:spTgt>
                                        </p:tgtEl>
                                        <p:attrNameLst>
                                          <p:attrName>style.visibility</p:attrName>
                                        </p:attrNameLst>
                                      </p:cBhvr>
                                      <p:to>
                                        <p:strVal val="visible"/>
                                      </p:to>
                                    </p:set>
                                    <p:animEffect transition="in" filter="fade">
                                      <p:cBhvr>
                                        <p:cTn id="17" dur="2000"/>
                                        <p:tgtEl>
                                          <p:spTgt spid="12698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26981">
                                            <p:txEl>
                                              <p:pRg st="2" end="2"/>
                                            </p:txEl>
                                          </p:spTgt>
                                        </p:tgtEl>
                                        <p:attrNameLst>
                                          <p:attrName>style.visibility</p:attrName>
                                        </p:attrNameLst>
                                      </p:cBhvr>
                                      <p:to>
                                        <p:strVal val="visible"/>
                                      </p:to>
                                    </p:set>
                                    <p:animEffect transition="in" filter="fade">
                                      <p:cBhvr>
                                        <p:cTn id="22" dur="2000"/>
                                        <p:tgtEl>
                                          <p:spTgt spid="12698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4458332" y="1433559"/>
            <a:ext cx="4604985" cy="3976641"/>
          </a:xfrm>
          <a:noFill/>
          <a:ln w="3175">
            <a:solidFill>
              <a:schemeClr val="tx1"/>
            </a:solidFill>
            <a:miter lim="800000"/>
            <a:headEnd/>
            <a:tailEnd/>
          </a:ln>
        </p:spPr>
      </p:pic>
      <p:sp>
        <p:nvSpPr>
          <p:cNvPr id="44034" name="Rectangle 2"/>
          <p:cNvSpPr>
            <a:spLocks noGrp="1" noChangeArrowheads="1"/>
          </p:cNvSpPr>
          <p:nvPr>
            <p:ph type="title"/>
          </p:nvPr>
        </p:nvSpPr>
        <p:spPr>
          <a:ln/>
        </p:spPr>
        <p:txBody>
          <a:bodyPr>
            <a:normAutofit fontScale="90000"/>
          </a:bodyPr>
          <a:lstStyle/>
          <a:p>
            <a:pPr eaLnBrk="1" hangingPunct="1"/>
            <a:r>
              <a:rPr lang="en-US" sz="4000" b="0"/>
              <a:t>Three States of the Economy</a:t>
            </a:r>
            <a:br>
              <a:rPr lang="en-US" sz="4000" b="0"/>
            </a:br>
            <a:r>
              <a:rPr lang="en-US" sz="4000" b="0"/>
              <a:t>in the TE-TP Framework I</a:t>
            </a:r>
          </a:p>
        </p:txBody>
      </p:sp>
      <p:sp>
        <p:nvSpPr>
          <p:cNvPr id="124932" name="Rectangle 4"/>
          <p:cNvSpPr>
            <a:spLocks noChangeArrowheads="1"/>
          </p:cNvSpPr>
          <p:nvPr/>
        </p:nvSpPr>
        <p:spPr bwMode="auto">
          <a:xfrm>
            <a:off x="304800" y="1600200"/>
            <a:ext cx="4114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Ø"/>
            </a:pPr>
            <a:r>
              <a:rPr lang="en-US" sz="2400">
                <a:solidFill>
                  <a:srgbClr val="002060"/>
                </a:solidFill>
                <a:latin typeface="Palatino Linotype" pitchFamily="18" charset="0"/>
              </a:rPr>
              <a:t>At Q</a:t>
            </a:r>
            <a:r>
              <a:rPr lang="en-US" sz="2400" baseline="-25000">
                <a:solidFill>
                  <a:srgbClr val="002060"/>
                </a:solidFill>
                <a:latin typeface="Palatino Linotype" pitchFamily="18" charset="0"/>
              </a:rPr>
              <a:t>E</a:t>
            </a:r>
            <a:r>
              <a:rPr lang="en-US" sz="2400">
                <a:solidFill>
                  <a:srgbClr val="002060"/>
                </a:solidFill>
                <a:latin typeface="Palatino Linotype" pitchFamily="18" charset="0"/>
              </a:rPr>
              <a:t>, TE = TP and the economy is in equilibrium.</a:t>
            </a:r>
          </a:p>
          <a:p>
            <a:pPr>
              <a:buFont typeface="Wingdings" pitchFamily="2" charset="2"/>
              <a:buChar char="Ø"/>
            </a:pPr>
            <a:r>
              <a:rPr lang="en-US" sz="2400">
                <a:solidFill>
                  <a:srgbClr val="002060"/>
                </a:solidFill>
                <a:latin typeface="Palatino Linotype" pitchFamily="18" charset="0"/>
              </a:rPr>
              <a:t>At Q</a:t>
            </a:r>
            <a:r>
              <a:rPr lang="en-US" sz="2400" baseline="-25000">
                <a:solidFill>
                  <a:srgbClr val="002060"/>
                </a:solidFill>
                <a:latin typeface="Palatino Linotype" pitchFamily="18" charset="0"/>
              </a:rPr>
              <a:t>1</a:t>
            </a:r>
            <a:r>
              <a:rPr lang="en-US" sz="2400">
                <a:solidFill>
                  <a:srgbClr val="002060"/>
                </a:solidFill>
                <a:latin typeface="Palatino Linotype" pitchFamily="18" charset="0"/>
              </a:rPr>
              <a:t>, TE &lt; TP. This results in an unexpected increase in inventories, which signals firms that they have overproduced, which leads firms to cut back production. </a:t>
            </a:r>
          </a:p>
          <a:p>
            <a:pPr>
              <a:buFont typeface="Wingdings" pitchFamily="2" charset="2"/>
              <a:buChar char="Ø"/>
            </a:pPr>
            <a:r>
              <a:rPr lang="en-US" sz="2400">
                <a:solidFill>
                  <a:srgbClr val="002060"/>
                </a:solidFill>
                <a:latin typeface="Palatino Linotype" pitchFamily="18" charset="0"/>
              </a:rPr>
              <a:t>The cutback in production reduces Real GDP. The economy tends to move from Q</a:t>
            </a:r>
            <a:r>
              <a:rPr lang="en-US" sz="2400" baseline="-25000">
                <a:solidFill>
                  <a:srgbClr val="002060"/>
                </a:solidFill>
                <a:latin typeface="Palatino Linotype" pitchFamily="18" charset="0"/>
              </a:rPr>
              <a:t>1</a:t>
            </a:r>
            <a:r>
              <a:rPr lang="en-US" sz="2400">
                <a:solidFill>
                  <a:srgbClr val="002060"/>
                </a:solidFill>
                <a:latin typeface="Palatino Linotype" pitchFamily="18" charset="0"/>
              </a:rPr>
              <a:t> to Q</a:t>
            </a:r>
            <a:r>
              <a:rPr lang="en-US" sz="2400" baseline="-25000">
                <a:solidFill>
                  <a:srgbClr val="002060"/>
                </a:solidFill>
                <a:latin typeface="Palatino Linotype" pitchFamily="18" charset="0"/>
              </a:rPr>
              <a:t>E</a:t>
            </a:r>
            <a:r>
              <a:rPr lang="en-US" sz="2400">
                <a:solidFill>
                  <a:srgbClr val="002060"/>
                </a:solidFill>
                <a:latin typeface="Palatino Linotype" pitchFamily="18" charset="0"/>
              </a:rPr>
              <a:t>.</a:t>
            </a:r>
            <a:r>
              <a:rPr lang="en-US">
                <a:solidFill>
                  <a:srgbClr val="002060"/>
                </a:solidFill>
                <a:latin typeface="Palatino Linotype" pitchFamily="18" charset="0"/>
              </a:rPr>
              <a:t> </a:t>
            </a:r>
          </a:p>
        </p:txBody>
      </p:sp>
      <p:sp>
        <p:nvSpPr>
          <p:cNvPr id="7" name="Rounded Rectangle 6">
            <a:hlinkClick r:id="rId4"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4932">
                                            <p:txEl>
                                              <p:pRg st="0" end="0"/>
                                            </p:txEl>
                                          </p:spTgt>
                                        </p:tgtEl>
                                        <p:attrNameLst>
                                          <p:attrName>style.visibility</p:attrName>
                                        </p:attrNameLst>
                                      </p:cBhvr>
                                      <p:to>
                                        <p:strVal val="visible"/>
                                      </p:to>
                                    </p:set>
                                    <p:animEffect transition="in" filter="fade">
                                      <p:cBhvr>
                                        <p:cTn id="7" dur="2000"/>
                                        <p:tgtEl>
                                          <p:spTgt spid="12493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4932">
                                            <p:txEl>
                                              <p:pRg st="1" end="1"/>
                                            </p:txEl>
                                          </p:spTgt>
                                        </p:tgtEl>
                                        <p:attrNameLst>
                                          <p:attrName>style.visibility</p:attrName>
                                        </p:attrNameLst>
                                      </p:cBhvr>
                                      <p:to>
                                        <p:strVal val="visible"/>
                                      </p:to>
                                    </p:set>
                                    <p:animEffect transition="in" filter="fade">
                                      <p:cBhvr>
                                        <p:cTn id="12" dur="2000"/>
                                        <p:tgtEl>
                                          <p:spTgt spid="12493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4932">
                                            <p:txEl>
                                              <p:pRg st="2" end="2"/>
                                            </p:txEl>
                                          </p:spTgt>
                                        </p:tgtEl>
                                        <p:attrNameLst>
                                          <p:attrName>style.visibility</p:attrName>
                                        </p:attrNameLst>
                                      </p:cBhvr>
                                      <p:to>
                                        <p:strVal val="visible"/>
                                      </p:to>
                                    </p:set>
                                    <p:animEffect transition="in" filter="fade">
                                      <p:cBhvr>
                                        <p:cTn id="17" dur="2000"/>
                                        <p:tgtEl>
                                          <p:spTgt spid="1249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9"/>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14800" y="1371600"/>
            <a:ext cx="4796118" cy="4141694"/>
          </a:xfrm>
          <a:noFill/>
          <a:ln w="3175">
            <a:solidFill>
              <a:schemeClr val="tx1"/>
            </a:solidFill>
            <a:miter lim="800000"/>
            <a:headEnd/>
            <a:tailEnd/>
          </a:ln>
        </p:spPr>
      </p:pic>
      <p:sp>
        <p:nvSpPr>
          <p:cNvPr id="45058" name="Rectangle 2"/>
          <p:cNvSpPr>
            <a:spLocks noGrp="1" noChangeArrowheads="1"/>
          </p:cNvSpPr>
          <p:nvPr>
            <p:ph type="title"/>
          </p:nvPr>
        </p:nvSpPr>
        <p:spPr>
          <a:ln/>
        </p:spPr>
        <p:txBody>
          <a:bodyPr>
            <a:normAutofit fontScale="90000"/>
          </a:bodyPr>
          <a:lstStyle/>
          <a:p>
            <a:pPr eaLnBrk="1" hangingPunct="1"/>
            <a:r>
              <a:rPr lang="en-US" sz="4000" b="0"/>
              <a:t>Three States of the Economy</a:t>
            </a:r>
            <a:br>
              <a:rPr lang="en-US" sz="4000" b="0"/>
            </a:br>
            <a:r>
              <a:rPr lang="en-US" sz="4000" b="0"/>
              <a:t>in the TE-TP Framework II</a:t>
            </a:r>
          </a:p>
        </p:txBody>
      </p:sp>
      <p:sp>
        <p:nvSpPr>
          <p:cNvPr id="97285" name="Rectangle 5"/>
          <p:cNvSpPr>
            <a:spLocks noChangeArrowheads="1"/>
          </p:cNvSpPr>
          <p:nvPr/>
        </p:nvSpPr>
        <p:spPr bwMode="auto">
          <a:xfrm>
            <a:off x="304800" y="1828800"/>
            <a:ext cx="37338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Ø"/>
            </a:pPr>
            <a:r>
              <a:rPr lang="en-US" sz="2400">
                <a:solidFill>
                  <a:srgbClr val="002060"/>
                </a:solidFill>
                <a:latin typeface="Palatino Linotype" pitchFamily="18" charset="0"/>
              </a:rPr>
              <a:t>At Q</a:t>
            </a:r>
            <a:r>
              <a:rPr lang="en-US" sz="2400" baseline="-25000">
                <a:solidFill>
                  <a:srgbClr val="002060"/>
                </a:solidFill>
                <a:latin typeface="Palatino Linotype" pitchFamily="18" charset="0"/>
              </a:rPr>
              <a:t>2</a:t>
            </a:r>
            <a:r>
              <a:rPr lang="en-US" sz="2400">
                <a:solidFill>
                  <a:srgbClr val="002060"/>
                </a:solidFill>
                <a:latin typeface="Palatino Linotype" pitchFamily="18" charset="0"/>
              </a:rPr>
              <a:t>, TE  &gt; TP. This results in an  unexpected decrease in inventories, which signals firms that they have under produced, which leads firms to raise production.</a:t>
            </a:r>
          </a:p>
          <a:p>
            <a:pPr>
              <a:buFont typeface="Wingdings" pitchFamily="2" charset="2"/>
              <a:buChar char="Ø"/>
            </a:pPr>
            <a:r>
              <a:rPr lang="en-US" sz="2400">
                <a:solidFill>
                  <a:srgbClr val="002060"/>
                </a:solidFill>
                <a:latin typeface="Palatino Linotype" pitchFamily="18" charset="0"/>
              </a:rPr>
              <a:t> The increased production raises Real GDP. The economy tends to move from Q</a:t>
            </a:r>
            <a:r>
              <a:rPr lang="en-US" sz="2400" baseline="-25000">
                <a:solidFill>
                  <a:srgbClr val="002060"/>
                </a:solidFill>
                <a:latin typeface="Palatino Linotype" pitchFamily="18" charset="0"/>
              </a:rPr>
              <a:t>2</a:t>
            </a:r>
            <a:r>
              <a:rPr lang="en-US" sz="2400">
                <a:solidFill>
                  <a:srgbClr val="002060"/>
                </a:solidFill>
                <a:latin typeface="Palatino Linotype" pitchFamily="18" charset="0"/>
              </a:rPr>
              <a:t> to Q</a:t>
            </a:r>
            <a:r>
              <a:rPr lang="en-US" sz="2400" baseline="-25000">
                <a:solidFill>
                  <a:srgbClr val="002060"/>
                </a:solidFill>
                <a:latin typeface="Palatino Linotype" pitchFamily="18" charset="0"/>
              </a:rPr>
              <a:t>E</a:t>
            </a:r>
            <a:r>
              <a:rPr lang="en-US" sz="2400">
                <a:solidFill>
                  <a:srgbClr val="002060"/>
                </a:solidFill>
                <a:latin typeface="Palatino Linotype" pitchFamily="18" charset="0"/>
              </a:rPr>
              <a:t>.</a:t>
            </a:r>
          </a:p>
        </p:txBody>
      </p:sp>
      <p:sp>
        <p:nvSpPr>
          <p:cNvPr id="7" name="Rounded Rectangle 6">
            <a:hlinkClick r:id="rId4"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7285">
                                            <p:txEl>
                                              <p:pRg st="1" end="1"/>
                                            </p:txEl>
                                          </p:spTgt>
                                        </p:tgtEl>
                                        <p:attrNameLst>
                                          <p:attrName>style.visibility</p:attrName>
                                        </p:attrNameLst>
                                      </p:cBhvr>
                                      <p:to>
                                        <p:strVal val="visible"/>
                                      </p:to>
                                    </p:set>
                                    <p:animEffect transition="in" filter="fade">
                                      <p:cBhvr>
                                        <p:cTn id="7" dur="2000"/>
                                        <p:tgtEl>
                                          <p:spTgt spid="9728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9" name="Picture 3" descr="Picture1_0"/>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r="3" b="52496"/>
          <a:stretch>
            <a:fillRect/>
          </a:stretch>
        </p:blipFill>
        <p:spPr>
          <a:xfrm>
            <a:off x="228600" y="1905000"/>
            <a:ext cx="8686800" cy="1752600"/>
          </a:xfrm>
          <a:noFill/>
          <a:ln w="3175">
            <a:solidFill>
              <a:schemeClr val="tx1"/>
            </a:solidFill>
            <a:miter lim="800000"/>
            <a:headEnd/>
            <a:tailEnd/>
          </a:ln>
        </p:spPr>
      </p:pic>
      <p:sp>
        <p:nvSpPr>
          <p:cNvPr id="46082" name="Rectangle 2"/>
          <p:cNvSpPr>
            <a:spLocks noGrp="1" noChangeArrowheads="1"/>
          </p:cNvSpPr>
          <p:nvPr>
            <p:ph type="title"/>
          </p:nvPr>
        </p:nvSpPr>
        <p:spPr>
          <a:xfrm>
            <a:off x="457200" y="304800"/>
            <a:ext cx="8229600" cy="1112838"/>
          </a:xfrm>
          <a:ln/>
        </p:spPr>
        <p:txBody>
          <a:bodyPr>
            <a:normAutofit fontScale="90000"/>
          </a:bodyPr>
          <a:lstStyle/>
          <a:p>
            <a:pPr eaLnBrk="1" hangingPunct="1"/>
            <a:r>
              <a:rPr lang="en-US" sz="4000" b="0"/>
              <a:t>Three States of the Economy</a:t>
            </a:r>
            <a:br>
              <a:rPr lang="en-US" sz="4000" b="0"/>
            </a:br>
            <a:r>
              <a:rPr lang="en-US" sz="4000" b="0"/>
              <a:t>in the TE-TP Framework III</a:t>
            </a:r>
          </a:p>
        </p:txBody>
      </p:sp>
      <p:pic>
        <p:nvPicPr>
          <p:cNvPr id="116740" name="Picture 4" descr="Picture1_0"/>
          <p:cNvPicPr>
            <a:picLocks noChangeAspect="1" noChangeArrowheads="1"/>
          </p:cNvPicPr>
          <p:nvPr/>
        </p:nvPicPr>
        <p:blipFill>
          <a:blip r:embed="rId3" cstate="print">
            <a:extLst>
              <a:ext uri="{28A0092B-C50C-407E-A947-70E740481C1C}">
                <a14:useLocalDpi xmlns:a14="http://schemas.microsoft.com/office/drawing/2010/main" val="0"/>
              </a:ext>
            </a:extLst>
          </a:blip>
          <a:srcRect t="47504" r="3" b="21515"/>
          <a:stretch>
            <a:fillRect/>
          </a:stretch>
        </p:blipFill>
        <p:spPr bwMode="auto">
          <a:xfrm>
            <a:off x="228600" y="3657600"/>
            <a:ext cx="8686800" cy="1143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6741" name="Picture 5" descr="Picture1_0"/>
          <p:cNvPicPr>
            <a:picLocks noChangeAspect="1" noChangeArrowheads="1"/>
          </p:cNvPicPr>
          <p:nvPr/>
        </p:nvPicPr>
        <p:blipFill>
          <a:blip r:embed="rId3" cstate="print">
            <a:extLst>
              <a:ext uri="{28A0092B-C50C-407E-A947-70E740481C1C}">
                <a14:useLocalDpi xmlns:a14="http://schemas.microsoft.com/office/drawing/2010/main" val="0"/>
              </a:ext>
            </a:extLst>
          </a:blip>
          <a:srcRect t="78485" r="3"/>
          <a:stretch>
            <a:fillRect/>
          </a:stretch>
        </p:blipFill>
        <p:spPr bwMode="auto">
          <a:xfrm>
            <a:off x="228600" y="4800600"/>
            <a:ext cx="8686800" cy="79375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6742" name="Picture 6" descr="Picture1_0"/>
          <p:cNvPicPr>
            <a:picLocks noChangeAspect="1" noChangeArrowheads="1"/>
          </p:cNvPicPr>
          <p:nvPr/>
        </p:nvPicPr>
        <p:blipFill>
          <a:blip r:embed="rId3" cstate="print">
            <a:extLst>
              <a:ext uri="{28A0092B-C50C-407E-A947-70E740481C1C}">
                <a14:useLocalDpi xmlns:a14="http://schemas.microsoft.com/office/drawing/2010/main" val="0"/>
              </a:ext>
            </a:extLst>
          </a:blip>
          <a:srcRect r="3"/>
          <a:stretch>
            <a:fillRect/>
          </a:stretch>
        </p:blipFill>
        <p:spPr bwMode="auto">
          <a:xfrm>
            <a:off x="228600" y="1905000"/>
            <a:ext cx="8686800" cy="368935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Rounded Rectangle 8">
            <a:hlinkClick r:id="rId4"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6739"/>
                                        </p:tgtEl>
                                        <p:attrNameLst>
                                          <p:attrName>style.visibility</p:attrName>
                                        </p:attrNameLst>
                                      </p:cBhvr>
                                      <p:to>
                                        <p:strVal val="visible"/>
                                      </p:to>
                                    </p:set>
                                    <p:animEffect transition="in" filter="fade">
                                      <p:cBhvr>
                                        <p:cTn id="7" dur="2000"/>
                                        <p:tgtEl>
                                          <p:spTgt spid="116739"/>
                                        </p:tgtEl>
                                      </p:cBhvr>
                                    </p:animEffect>
                                  </p:childTnLst>
                                  <p:subTnLst>
                                    <p:set>
                                      <p:cBhvr override="childStyle">
                                        <p:cTn dur="1" fill="hold" display="0" masterRel="nextClick" afterEffect="1"/>
                                        <p:tgtEl>
                                          <p:spTgt spid="116739"/>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6740"/>
                                        </p:tgtEl>
                                        <p:attrNameLst>
                                          <p:attrName>style.visibility</p:attrName>
                                        </p:attrNameLst>
                                      </p:cBhvr>
                                      <p:to>
                                        <p:strVal val="visible"/>
                                      </p:to>
                                    </p:set>
                                    <p:animEffect transition="in" filter="fade">
                                      <p:cBhvr>
                                        <p:cTn id="12" dur="2000"/>
                                        <p:tgtEl>
                                          <p:spTgt spid="116740"/>
                                        </p:tgtEl>
                                      </p:cBhvr>
                                    </p:animEffect>
                                  </p:childTnLst>
                                  <p:subTnLst>
                                    <p:set>
                                      <p:cBhvr override="childStyle">
                                        <p:cTn dur="1" fill="hold" display="0" masterRel="nextClick" afterEffect="1"/>
                                        <p:tgtEl>
                                          <p:spTgt spid="116740"/>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6741"/>
                                        </p:tgtEl>
                                        <p:attrNameLst>
                                          <p:attrName>style.visibility</p:attrName>
                                        </p:attrNameLst>
                                      </p:cBhvr>
                                      <p:to>
                                        <p:strVal val="visible"/>
                                      </p:to>
                                    </p:set>
                                    <p:animEffect transition="in" filter="fade">
                                      <p:cBhvr>
                                        <p:cTn id="17" dur="2000"/>
                                        <p:tgtEl>
                                          <p:spTgt spid="11674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16742"/>
                                        </p:tgtEl>
                                        <p:attrNameLst>
                                          <p:attrName>style.visibility</p:attrName>
                                        </p:attrNameLst>
                                      </p:cBhvr>
                                      <p:to>
                                        <p:strVal val="visible"/>
                                      </p:to>
                                    </p:set>
                                    <p:animEffect transition="in" filter="fade">
                                      <p:cBhvr>
                                        <p:cTn id="22" dur="2000"/>
                                        <p:tgtEl>
                                          <p:spTgt spid="116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08527" y="1412114"/>
            <a:ext cx="4526946" cy="4184585"/>
          </a:xfrm>
          <a:noFill/>
          <a:ln w="3175">
            <a:solidFill>
              <a:schemeClr val="tx1"/>
            </a:solidFill>
            <a:miter lim="800000"/>
            <a:headEnd/>
            <a:tailEnd/>
          </a:ln>
        </p:spPr>
      </p:pic>
      <p:sp>
        <p:nvSpPr>
          <p:cNvPr id="47106" name="Rectangle 2"/>
          <p:cNvSpPr>
            <a:spLocks noGrp="1" noChangeArrowheads="1"/>
          </p:cNvSpPr>
          <p:nvPr>
            <p:ph type="title"/>
          </p:nvPr>
        </p:nvSpPr>
        <p:spPr>
          <a:ln/>
        </p:spPr>
        <p:txBody>
          <a:bodyPr>
            <a:normAutofit fontScale="90000"/>
          </a:bodyPr>
          <a:lstStyle/>
          <a:p>
            <a:pPr eaLnBrk="1" hangingPunct="1"/>
            <a:r>
              <a:rPr lang="en-US" sz="4000" b="0"/>
              <a:t>The Economy: In Equilibrium,</a:t>
            </a:r>
            <a:br>
              <a:rPr lang="en-US" sz="4000" b="0"/>
            </a:br>
            <a:r>
              <a:rPr lang="en-US" sz="4000" b="0"/>
              <a:t>and in a Recessionary Gap, Too</a:t>
            </a:r>
          </a:p>
        </p:txBody>
      </p:sp>
      <p:sp>
        <p:nvSpPr>
          <p:cNvPr id="103429" name="Rectangle 5"/>
          <p:cNvSpPr>
            <a:spLocks noChangeArrowheads="1"/>
          </p:cNvSpPr>
          <p:nvPr/>
        </p:nvSpPr>
        <p:spPr bwMode="auto">
          <a:xfrm>
            <a:off x="228600" y="2057400"/>
            <a:ext cx="3886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Ø"/>
            </a:pPr>
            <a:r>
              <a:rPr lang="en-US" sz="2400">
                <a:solidFill>
                  <a:srgbClr val="002060"/>
                </a:solidFill>
                <a:latin typeface="Palatino Linotype" pitchFamily="18" charset="0"/>
              </a:rPr>
              <a:t>Using the TE-TP framework, the economy is currently in equilibrium at point A, producing QE.</a:t>
            </a:r>
          </a:p>
          <a:p>
            <a:pPr>
              <a:buFont typeface="Wingdings" pitchFamily="2" charset="2"/>
              <a:buChar char="Ø"/>
            </a:pPr>
            <a:endParaRPr lang="en-US" sz="2400">
              <a:solidFill>
                <a:srgbClr val="002060"/>
              </a:solidFill>
              <a:latin typeface="Palatino Linotype" pitchFamily="18" charset="0"/>
            </a:endParaRPr>
          </a:p>
          <a:p>
            <a:pPr>
              <a:buFont typeface="Wingdings" pitchFamily="2" charset="2"/>
              <a:buChar char="Ø"/>
            </a:pPr>
            <a:r>
              <a:rPr lang="en-US" sz="2400">
                <a:solidFill>
                  <a:srgbClr val="002060"/>
                </a:solidFill>
                <a:latin typeface="Palatino Linotype" pitchFamily="18" charset="0"/>
              </a:rPr>
              <a:t>Natural Real GDP, however, is greater than QE, so the economy is in a recessionary gap as well as being in equilibrium.</a:t>
            </a:r>
          </a:p>
        </p:txBody>
      </p:sp>
      <p:sp>
        <p:nvSpPr>
          <p:cNvPr id="7" name="Rounded Rectangle 6">
            <a:hlinkClick r:id="rId4"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3429">
                                            <p:txEl>
                                              <p:pRg st="2" end="2"/>
                                            </p:txEl>
                                          </p:spTgt>
                                        </p:tgtEl>
                                        <p:attrNameLst>
                                          <p:attrName>style.visibility</p:attrName>
                                        </p:attrNameLst>
                                      </p:cBhvr>
                                      <p:to>
                                        <p:strVal val="visible"/>
                                      </p:to>
                                    </p:set>
                                    <p:animEffect transition="in" filter="fade">
                                      <p:cBhvr>
                                        <p:cTn id="7" dur="2000"/>
                                        <p:tgtEl>
                                          <p:spTgt spid="1034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idx="1"/>
          </p:nvPr>
        </p:nvSpPr>
        <p:spPr/>
        <p:txBody>
          <a:bodyPr>
            <a:normAutofit lnSpcReduction="10000"/>
          </a:bodyPr>
          <a:lstStyle/>
          <a:p>
            <a:pPr eaLnBrk="1" hangingPunct="1">
              <a:buFontTx/>
              <a:buNone/>
            </a:pPr>
            <a:r>
              <a:rPr lang="en-US" dirty="0"/>
              <a:t>   </a:t>
            </a:r>
            <a:r>
              <a:rPr lang="en-US" sz="3000" dirty="0"/>
              <a:t>As portrayed in terms of Total Expenditure and Total Production</a:t>
            </a:r>
            <a:r>
              <a:rPr lang="en-US" sz="3000" i="1" dirty="0"/>
              <a:t>, </a:t>
            </a:r>
            <a:r>
              <a:rPr lang="en-US" sz="3000" dirty="0"/>
              <a:t>the essence of the simple Keynesian model is:</a:t>
            </a:r>
          </a:p>
          <a:p>
            <a:pPr eaLnBrk="1" hangingPunct="1">
              <a:buFontTx/>
              <a:buNone/>
            </a:pPr>
            <a:r>
              <a:rPr lang="en-US" sz="3000" b="1" dirty="0"/>
              <a:t>1. </a:t>
            </a:r>
            <a:r>
              <a:rPr lang="en-US" sz="3000" dirty="0"/>
              <a:t>The price level is constant until Natural Real GDP is reached.</a:t>
            </a:r>
          </a:p>
          <a:p>
            <a:pPr eaLnBrk="1" hangingPunct="1">
              <a:buFontTx/>
              <a:buNone/>
            </a:pPr>
            <a:r>
              <a:rPr lang="en-US" sz="3000" b="1" dirty="0"/>
              <a:t>2. </a:t>
            </a:r>
            <a:r>
              <a:rPr lang="en-US" sz="3000" dirty="0"/>
              <a:t>The TE</a:t>
            </a:r>
            <a:r>
              <a:rPr lang="en-US" sz="3000" i="1" dirty="0"/>
              <a:t> </a:t>
            </a:r>
            <a:r>
              <a:rPr lang="en-US" sz="3000" dirty="0"/>
              <a:t>curve shifts if there are changes in C, I, or G.</a:t>
            </a:r>
          </a:p>
          <a:p>
            <a:pPr eaLnBrk="1" hangingPunct="1">
              <a:buFontTx/>
              <a:buNone/>
            </a:pPr>
            <a:r>
              <a:rPr lang="en-US" sz="3000" b="1" dirty="0"/>
              <a:t>3. </a:t>
            </a:r>
            <a:r>
              <a:rPr lang="en-US" sz="3000" dirty="0"/>
              <a:t>It is possible for the economy to be in equilibrium and in a recessionary gap too.</a:t>
            </a:r>
          </a:p>
          <a:p>
            <a:pPr eaLnBrk="1" hangingPunct="1">
              <a:buFontTx/>
              <a:buNone/>
            </a:pPr>
            <a:endParaRPr lang="en-US" sz="3000" dirty="0"/>
          </a:p>
        </p:txBody>
      </p:sp>
      <p:sp>
        <p:nvSpPr>
          <p:cNvPr id="48130" name="Rectangle 2"/>
          <p:cNvSpPr>
            <a:spLocks noGrp="1" noChangeArrowheads="1"/>
          </p:cNvSpPr>
          <p:nvPr>
            <p:ph type="title"/>
          </p:nvPr>
        </p:nvSpPr>
        <p:spPr>
          <a:ln/>
        </p:spPr>
        <p:txBody>
          <a:bodyPr/>
          <a:lstStyle/>
          <a:p>
            <a:pPr eaLnBrk="1" hangingPunct="1"/>
            <a:r>
              <a:rPr lang="en-US"/>
              <a:t>The Simple Keynesian Model</a:t>
            </a:r>
          </a:p>
        </p:txBody>
      </p:sp>
      <p:sp>
        <p:nvSpPr>
          <p:cNvPr id="6" name="Rounded Rectangle 5">
            <a:hlinkClick r:id="rId3"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Effect transition="in" filter="fade">
                                      <p:cBhvr>
                                        <p:cTn id="7" dur="2000"/>
                                        <p:tgtEl>
                                          <p:spTgt spid="1187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8787">
                                            <p:txEl>
                                              <p:pRg st="1" end="1"/>
                                            </p:txEl>
                                          </p:spTgt>
                                        </p:tgtEl>
                                        <p:attrNameLst>
                                          <p:attrName>style.visibility</p:attrName>
                                        </p:attrNameLst>
                                      </p:cBhvr>
                                      <p:to>
                                        <p:strVal val="visible"/>
                                      </p:to>
                                    </p:set>
                                    <p:animEffect transition="in" filter="fade">
                                      <p:cBhvr>
                                        <p:cTn id="12" dur="2000"/>
                                        <p:tgtEl>
                                          <p:spTgt spid="1187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8787">
                                            <p:txEl>
                                              <p:pRg st="2" end="2"/>
                                            </p:txEl>
                                          </p:spTgt>
                                        </p:tgtEl>
                                        <p:attrNameLst>
                                          <p:attrName>style.visibility</p:attrName>
                                        </p:attrNameLst>
                                      </p:cBhvr>
                                      <p:to>
                                        <p:strVal val="visible"/>
                                      </p:to>
                                    </p:set>
                                    <p:animEffect transition="in" filter="fade">
                                      <p:cBhvr>
                                        <p:cTn id="17" dur="2000"/>
                                        <p:tgtEl>
                                          <p:spTgt spid="1187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18787">
                                            <p:txEl>
                                              <p:pRg st="3" end="3"/>
                                            </p:txEl>
                                          </p:spTgt>
                                        </p:tgtEl>
                                        <p:attrNameLst>
                                          <p:attrName>style.visibility</p:attrName>
                                        </p:attrNameLst>
                                      </p:cBhvr>
                                      <p:to>
                                        <p:strVal val="visible"/>
                                      </p:to>
                                    </p:set>
                                    <p:animEffect transition="in" filter="fade">
                                      <p:cBhvr>
                                        <p:cTn id="22" dur="2000"/>
                                        <p:tgtEl>
                                          <p:spTgt spid="1187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p:txBody>
          <a:bodyPr/>
          <a:lstStyle/>
          <a:p>
            <a:pPr eaLnBrk="1" hangingPunct="1">
              <a:buFontTx/>
              <a:buNone/>
            </a:pPr>
            <a:r>
              <a:rPr lang="en-US" sz="3000" b="1"/>
              <a:t>4. </a:t>
            </a:r>
            <a:r>
              <a:rPr lang="en-US" sz="3000"/>
              <a:t>The private sector may not be able to get the economy out of a recessionary gap. </a:t>
            </a:r>
          </a:p>
          <a:p>
            <a:pPr eaLnBrk="1" hangingPunct="1">
              <a:buFontTx/>
              <a:buNone/>
            </a:pPr>
            <a:r>
              <a:rPr lang="en-US" sz="3000" b="1"/>
              <a:t>5. </a:t>
            </a:r>
            <a:r>
              <a:rPr lang="en-US" sz="3000"/>
              <a:t>The government may have a management role to play in the economy. According to Keynes, government may have to raise TE</a:t>
            </a:r>
            <a:r>
              <a:rPr lang="en-US" sz="3000" i="1"/>
              <a:t> </a:t>
            </a:r>
            <a:r>
              <a:rPr lang="en-US" sz="3000"/>
              <a:t>enough to stimulate the economy out of the recessionary gap and move it to its Natural Real GDP level.</a:t>
            </a:r>
          </a:p>
        </p:txBody>
      </p:sp>
      <p:sp>
        <p:nvSpPr>
          <p:cNvPr id="49154" name="Rectangle 2"/>
          <p:cNvSpPr>
            <a:spLocks noGrp="1" noChangeArrowheads="1"/>
          </p:cNvSpPr>
          <p:nvPr>
            <p:ph type="title"/>
          </p:nvPr>
        </p:nvSpPr>
        <p:spPr>
          <a:ln/>
        </p:spPr>
        <p:txBody>
          <a:bodyPr/>
          <a:lstStyle/>
          <a:p>
            <a:pPr eaLnBrk="1" hangingPunct="1"/>
            <a:r>
              <a:rPr lang="en-US"/>
              <a:t>The Simple Keynesian Model</a:t>
            </a:r>
          </a:p>
        </p:txBody>
      </p:sp>
      <p:sp>
        <p:nvSpPr>
          <p:cNvPr id="6" name="Rounded Rectangle 5">
            <a:hlinkClick r:id="rId3"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0835">
                                            <p:txEl>
                                              <p:pRg st="1" end="1"/>
                                            </p:txEl>
                                          </p:spTgt>
                                        </p:tgtEl>
                                        <p:attrNameLst>
                                          <p:attrName>style.visibility</p:attrName>
                                        </p:attrNameLst>
                                      </p:cBhvr>
                                      <p:to>
                                        <p:strVal val="visible"/>
                                      </p:to>
                                    </p:set>
                                    <p:animEffect transition="in" filter="fade">
                                      <p:cBhvr>
                                        <p:cTn id="7" dur="2000"/>
                                        <p:tgtEl>
                                          <p:spTgt spid="1208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ln/>
        </p:spPr>
        <p:txBody>
          <a:bodyPr>
            <a:normAutofit fontScale="90000"/>
          </a:bodyPr>
          <a:lstStyle/>
          <a:p>
            <a:pPr eaLnBrk="1" hangingPunct="1"/>
            <a:r>
              <a:rPr lang="en-US" sz="4000"/>
              <a:t>Classical Economists on Savings and Investment</a:t>
            </a:r>
          </a:p>
        </p:txBody>
      </p:sp>
      <p:sp>
        <p:nvSpPr>
          <p:cNvPr id="7" name="Rectangle 6"/>
          <p:cNvSpPr/>
          <p:nvPr/>
        </p:nvSpPr>
        <p:spPr>
          <a:xfrm>
            <a:off x="381000" y="1600200"/>
            <a:ext cx="8382000" cy="4308475"/>
          </a:xfrm>
          <a:prstGeom prst="rect">
            <a:avLst/>
          </a:prstGeom>
        </p:spPr>
        <p:txBody>
          <a:bodyPr>
            <a:spAutoFit/>
          </a:bodyPr>
          <a:lstStyle/>
          <a:p>
            <a:pPr>
              <a:defRPr/>
            </a:pPr>
            <a:r>
              <a:rPr lang="en-US" sz="2400" dirty="0">
                <a:solidFill>
                  <a:srgbClr val="002060"/>
                </a:solidFill>
                <a:latin typeface="+mn-lt"/>
              </a:rPr>
              <a:t>According to classical economists and Say’s law, if consumption spending falls because saving increases, then total spending will not fall, because the added saving will simply bring about more investment spending. This will happen through changes in the interest rate. The added saving will put downward pressure on the interest rate, and at a lower interest rate businesses will borrow and invest more. Through changes in the interest rate, the amount of saving will always equal the amount invested. </a:t>
            </a:r>
          </a:p>
          <a:p>
            <a:pPr>
              <a:defRPr/>
            </a:pPr>
            <a:endParaRPr lang="en-US" sz="2000" dirty="0">
              <a:latin typeface="+mn-lt"/>
            </a:endParaRPr>
          </a:p>
          <a:p>
            <a:pPr>
              <a:defRPr/>
            </a:pPr>
            <a:endParaRPr lang="en-US" sz="2000" dirty="0">
              <a:latin typeface="+mn-lt"/>
            </a:endParaRPr>
          </a:p>
          <a:p>
            <a:pPr>
              <a:defRPr/>
            </a:pPr>
            <a:endParaRPr lang="en-US" dirty="0">
              <a:latin typeface="+mn-lt"/>
            </a:endParaRPr>
          </a:p>
        </p:txBody>
      </p:sp>
      <p:sp>
        <p:nvSpPr>
          <p:cNvPr id="8" name="Rounded Rectangle 7">
            <a:hlinkClick r:id="rId3" action="ppaction://hlinksldjump"/>
          </p:cNvPr>
          <p:cNvSpPr/>
          <p:nvPr/>
        </p:nvSpPr>
        <p:spPr bwMode="auto">
          <a:xfrm>
            <a:off x="3048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pPr>
              <a:defRPr/>
            </a:pPr>
            <a:r>
              <a:rPr lang="en-US" dirty="0"/>
              <a:t>The Simple Keynesian Model</a:t>
            </a:r>
            <a:br>
              <a:rPr lang="en-US" dirty="0"/>
            </a:br>
            <a:r>
              <a:rPr lang="en-US" dirty="0"/>
              <a:t>in the </a:t>
            </a:r>
            <a:r>
              <a:rPr lang="en-US" i="1" dirty="0"/>
              <a:t>TE–TP Framework</a:t>
            </a:r>
          </a:p>
        </p:txBody>
      </p:sp>
      <p:pic>
        <p:nvPicPr>
          <p:cNvPr id="5018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676400"/>
            <a:ext cx="4305300" cy="440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867400" y="1828800"/>
            <a:ext cx="3276600" cy="3970338"/>
          </a:xfrm>
          <a:prstGeom prst="rect">
            <a:avLst/>
          </a:prstGeom>
        </p:spPr>
        <p:txBody>
          <a:bodyPr>
            <a:spAutoFit/>
          </a:bodyPr>
          <a:lstStyle/>
          <a:p>
            <a:pPr>
              <a:buFont typeface="Wingdings" pitchFamily="2" charset="2"/>
              <a:buChar char="Ø"/>
              <a:defRPr/>
            </a:pPr>
            <a:r>
              <a:rPr lang="en-US" dirty="0">
                <a:solidFill>
                  <a:srgbClr val="002060"/>
                </a:solidFill>
                <a:latin typeface="+mn-lt"/>
              </a:rPr>
              <a:t>The purpose of the simple Keynesian model is to explain changes in Real GDP. </a:t>
            </a:r>
          </a:p>
          <a:p>
            <a:pPr>
              <a:buFont typeface="Wingdings" pitchFamily="2" charset="2"/>
              <a:buChar char="Ø"/>
              <a:defRPr/>
            </a:pPr>
            <a:r>
              <a:rPr lang="en-US" dirty="0">
                <a:solidFill>
                  <a:srgbClr val="002060"/>
                </a:solidFill>
                <a:latin typeface="+mn-lt"/>
              </a:rPr>
              <a:t>In (a) the model is presented as a flowchart. Real GDP is determined by total expenditures (</a:t>
            </a:r>
            <a:r>
              <a:rPr lang="en-US" i="1" dirty="0">
                <a:solidFill>
                  <a:srgbClr val="002060"/>
                </a:solidFill>
                <a:latin typeface="+mn-lt"/>
              </a:rPr>
              <a:t>TE) and total product (TP). Total </a:t>
            </a:r>
            <a:r>
              <a:rPr lang="fr-FR" dirty="0" err="1">
                <a:solidFill>
                  <a:srgbClr val="002060"/>
                </a:solidFill>
                <a:latin typeface="+mn-lt"/>
              </a:rPr>
              <a:t>expenditure</a:t>
            </a:r>
            <a:r>
              <a:rPr lang="fr-FR" dirty="0">
                <a:solidFill>
                  <a:srgbClr val="002060"/>
                </a:solidFill>
                <a:latin typeface="+mn-lt"/>
              </a:rPr>
              <a:t>  (</a:t>
            </a:r>
            <a:r>
              <a:rPr lang="fr-FR" i="1" dirty="0">
                <a:solidFill>
                  <a:srgbClr val="002060"/>
                </a:solidFill>
                <a:latin typeface="+mn-lt"/>
              </a:rPr>
              <a:t>TE) </a:t>
            </a:r>
            <a:r>
              <a:rPr lang="fr-FR" i="1" dirty="0" err="1">
                <a:solidFill>
                  <a:srgbClr val="002060"/>
                </a:solidFill>
                <a:latin typeface="+mn-lt"/>
              </a:rPr>
              <a:t>depend</a:t>
            </a:r>
            <a:r>
              <a:rPr lang="fr-FR" i="1" dirty="0">
                <a:solidFill>
                  <a:srgbClr val="002060"/>
                </a:solidFill>
                <a:latin typeface="+mn-lt"/>
              </a:rPr>
              <a:t> on C, </a:t>
            </a:r>
            <a:r>
              <a:rPr lang="en-US" dirty="0">
                <a:solidFill>
                  <a:srgbClr val="002060"/>
                </a:solidFill>
                <a:latin typeface="+mn-lt"/>
              </a:rPr>
              <a:t>consumption; </a:t>
            </a:r>
            <a:r>
              <a:rPr lang="en-US" i="1" dirty="0">
                <a:solidFill>
                  <a:srgbClr val="002060"/>
                </a:solidFill>
                <a:latin typeface="+mn-lt"/>
              </a:rPr>
              <a:t>I, investment; and G, government purchases. </a:t>
            </a:r>
          </a:p>
          <a:p>
            <a:pPr>
              <a:buFont typeface="Wingdings" pitchFamily="2" charset="2"/>
              <a:buChar char="Ø"/>
              <a:defRPr/>
            </a:pPr>
            <a:r>
              <a:rPr lang="en-US" i="1" dirty="0">
                <a:solidFill>
                  <a:srgbClr val="002060"/>
                </a:solidFill>
                <a:latin typeface="+mn-lt"/>
              </a:rPr>
              <a:t>In (b) is </a:t>
            </a:r>
            <a:r>
              <a:rPr lang="en-US" dirty="0">
                <a:solidFill>
                  <a:srgbClr val="002060"/>
                </a:solidFill>
                <a:latin typeface="+mn-lt"/>
              </a:rPr>
              <a:t>a diagrammatic exposition of the model in the </a:t>
            </a:r>
            <a:r>
              <a:rPr lang="en-US" i="1" dirty="0">
                <a:solidFill>
                  <a:srgbClr val="002060"/>
                </a:solidFill>
                <a:latin typeface="+mn-lt"/>
              </a:rPr>
              <a:t>TETP framework.</a:t>
            </a:r>
            <a:endParaRPr lang="en-US" dirty="0">
              <a:solidFill>
                <a:srgbClr val="002060"/>
              </a:solidFill>
              <a:latin typeface="+mn-lt"/>
            </a:endParaRPr>
          </a:p>
        </p:txBody>
      </p:sp>
      <p:sp>
        <p:nvSpPr>
          <p:cNvPr id="8" name="Rounded Rectangle 7">
            <a:hlinkClick r:id="rId4" action="ppaction://hlinksldjump"/>
          </p:cNvPr>
          <p:cNvSpPr/>
          <p:nvPr/>
        </p:nvSpPr>
        <p:spPr bwMode="auto">
          <a:xfrm>
            <a:off x="7772400" y="6016625"/>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883" name="Rectangle 3"/>
          <p:cNvSpPr>
            <a:spLocks noGrp="1" noChangeArrowheads="1"/>
          </p:cNvSpPr>
          <p:nvPr>
            <p:ph idx="1"/>
          </p:nvPr>
        </p:nvSpPr>
        <p:spPr/>
        <p:txBody>
          <a:bodyPr>
            <a:normAutofit/>
          </a:bodyPr>
          <a:lstStyle/>
          <a:p>
            <a:pPr eaLnBrk="1" hangingPunct="1">
              <a:buFontTx/>
              <a:buNone/>
              <a:defRPr/>
            </a:pPr>
            <a:r>
              <a:rPr lang="en-US" sz="2800" b="1" dirty="0"/>
              <a:t>1. What happens in the economy if total production (TP ) is greater than total expenditures (TE )?</a:t>
            </a:r>
          </a:p>
          <a:p>
            <a:pPr eaLnBrk="1" hangingPunct="1">
              <a:buFontTx/>
              <a:buNone/>
              <a:defRPr/>
            </a:pPr>
            <a:r>
              <a:rPr lang="en-US" sz="2000" dirty="0"/>
              <a:t>	When </a:t>
            </a:r>
            <a:r>
              <a:rPr lang="en-US" sz="2000" i="1" dirty="0"/>
              <a:t>TP is greater than TE, firms are producing and offering </a:t>
            </a:r>
            <a:r>
              <a:rPr lang="en-US" sz="2000" dirty="0"/>
              <a:t>for sale more units of goods and services than households and government want to buy. As a result, business inventories rise above optimal levels. In reaction, firms cut back on their production of goods and services. This leads to a decline in Real GDP, which stops falling when </a:t>
            </a:r>
            <a:r>
              <a:rPr lang="en-US" sz="2000" i="1" dirty="0"/>
              <a:t>TP equals TE.</a:t>
            </a:r>
          </a:p>
          <a:p>
            <a:pPr eaLnBrk="1" hangingPunct="1">
              <a:buFontTx/>
              <a:buNone/>
              <a:defRPr/>
            </a:pPr>
            <a:endParaRPr lang="en-US" dirty="0"/>
          </a:p>
        </p:txBody>
      </p:sp>
      <p:sp>
        <p:nvSpPr>
          <p:cNvPr id="51202" name="Rectangle 2"/>
          <p:cNvSpPr>
            <a:spLocks noGrp="1" noChangeArrowheads="1"/>
          </p:cNvSpPr>
          <p:nvPr>
            <p:ph type="title"/>
          </p:nvPr>
        </p:nvSpPr>
        <p:spPr>
          <a:ln/>
        </p:spPr>
        <p:txBody>
          <a:bodyPr/>
          <a:lstStyle/>
          <a:p>
            <a:pPr eaLnBrk="1" hangingPunct="1"/>
            <a:r>
              <a:rPr lang="en-US"/>
              <a:t>Self-Test</a:t>
            </a:r>
          </a:p>
        </p:txBody>
      </p:sp>
      <p:sp>
        <p:nvSpPr>
          <p:cNvPr id="6" name="Rounded Rectangle 5">
            <a:hlinkClick r:id="rId3"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fade">
                                      <p:cBhvr>
                                        <p:cTn id="7" dur="2000"/>
                                        <p:tgtEl>
                                          <p:spTgt spid="12288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2883">
                                            <p:txEl>
                                              <p:pRg st="1" end="1"/>
                                            </p:txEl>
                                          </p:spTgt>
                                        </p:tgtEl>
                                        <p:attrNameLst>
                                          <p:attrName>style.visibility</p:attrName>
                                        </p:attrNameLst>
                                      </p:cBhvr>
                                      <p:to>
                                        <p:strVal val="visible"/>
                                      </p:to>
                                    </p:set>
                                    <p:animEffect transition="in" filter="fade">
                                      <p:cBhvr>
                                        <p:cTn id="10" dur="2000"/>
                                        <p:tgtEl>
                                          <p:spTgt spid="1228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883" name="Rectangle 3"/>
          <p:cNvSpPr>
            <a:spLocks noGrp="1" noChangeArrowheads="1"/>
          </p:cNvSpPr>
          <p:nvPr>
            <p:ph idx="1"/>
          </p:nvPr>
        </p:nvSpPr>
        <p:spPr/>
        <p:txBody>
          <a:bodyPr>
            <a:normAutofit/>
          </a:bodyPr>
          <a:lstStyle/>
          <a:p>
            <a:pPr eaLnBrk="1" hangingPunct="1">
              <a:buFontTx/>
              <a:buNone/>
              <a:defRPr/>
            </a:pPr>
            <a:r>
              <a:rPr lang="en-US" sz="2800" b="1" dirty="0"/>
              <a:t>2. What happens in the economy if total expenditures (TE ) are greater than total production (TP )?</a:t>
            </a:r>
          </a:p>
          <a:p>
            <a:pPr eaLnBrk="1" hangingPunct="1">
              <a:buFontTx/>
              <a:buNone/>
              <a:defRPr/>
            </a:pPr>
            <a:r>
              <a:rPr lang="en-US" sz="2000" dirty="0"/>
              <a:t>	When </a:t>
            </a:r>
            <a:r>
              <a:rPr lang="en-US" sz="2000" i="1" dirty="0"/>
              <a:t>TE is greater than TP, households and businesses </a:t>
            </a:r>
            <a:r>
              <a:rPr lang="en-US" sz="2000" dirty="0"/>
              <a:t>want to buy more than firms are producing and offering for sale. As a result, business inventories fall below optimal levels. In reaction, firms increase their production of goods and services. This leads to a rise in Real GDP, which stops rising when </a:t>
            </a:r>
            <a:r>
              <a:rPr lang="en-US" sz="2000" i="1" dirty="0"/>
              <a:t>TP equals TE.</a:t>
            </a:r>
          </a:p>
          <a:p>
            <a:pPr eaLnBrk="1" hangingPunct="1">
              <a:buFontTx/>
              <a:buNone/>
              <a:defRPr/>
            </a:pPr>
            <a:endParaRPr lang="en-US" dirty="0"/>
          </a:p>
          <a:p>
            <a:pPr eaLnBrk="1" hangingPunct="1">
              <a:buFontTx/>
              <a:buNone/>
              <a:defRPr/>
            </a:pPr>
            <a:endParaRPr lang="en-US" dirty="0"/>
          </a:p>
          <a:p>
            <a:pPr eaLnBrk="1" hangingPunct="1">
              <a:buFontTx/>
              <a:buNone/>
              <a:defRPr/>
            </a:pPr>
            <a:endParaRPr lang="en-US" dirty="0"/>
          </a:p>
        </p:txBody>
      </p:sp>
      <p:sp>
        <p:nvSpPr>
          <p:cNvPr id="52226" name="Rectangle 2"/>
          <p:cNvSpPr>
            <a:spLocks noGrp="1" noChangeArrowheads="1"/>
          </p:cNvSpPr>
          <p:nvPr>
            <p:ph type="title"/>
          </p:nvPr>
        </p:nvSpPr>
        <p:spPr>
          <a:ln/>
        </p:spPr>
        <p:txBody>
          <a:bodyPr/>
          <a:lstStyle/>
          <a:p>
            <a:pPr eaLnBrk="1" hangingPunct="1"/>
            <a:r>
              <a:rPr lang="en-US"/>
              <a:t>Self-Test</a:t>
            </a:r>
          </a:p>
        </p:txBody>
      </p:sp>
      <p:sp>
        <p:nvSpPr>
          <p:cNvPr id="6" name="Rounded Rectangle 5">
            <a:hlinkClick r:id="rId3"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fade">
                                      <p:cBhvr>
                                        <p:cTn id="7" dur="2000"/>
                                        <p:tgtEl>
                                          <p:spTgt spid="1228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2883">
                                            <p:txEl>
                                              <p:pRg st="1" end="1"/>
                                            </p:txEl>
                                          </p:spTgt>
                                        </p:tgtEl>
                                        <p:attrNameLst>
                                          <p:attrName>style.visibility</p:attrName>
                                        </p:attrNameLst>
                                      </p:cBhvr>
                                      <p:to>
                                        <p:strVal val="visible"/>
                                      </p:to>
                                    </p:set>
                                    <p:animEffect transition="in" filter="fade">
                                      <p:cBhvr>
                                        <p:cTn id="12" dur="2000"/>
                                        <p:tgtEl>
                                          <p:spTgt spid="1228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457200" y="1600200"/>
            <a:ext cx="8229600" cy="3200400"/>
          </a:xfrm>
        </p:spPr>
        <p:txBody>
          <a:bodyPr/>
          <a:lstStyle/>
          <a:p>
            <a:pPr eaLnBrk="1" hangingPunct="1">
              <a:buFontTx/>
              <a:buNone/>
            </a:pPr>
            <a:r>
              <a:rPr lang="en-US"/>
              <a:t>	The Wall Street Journal is a is a rich source of information which provides real life examples of micro- and macro economic activities.  Check today’s issue to see the most current news. </a:t>
            </a:r>
          </a:p>
          <a:p>
            <a:pPr eaLnBrk="1" hangingPunct="1">
              <a:buFontTx/>
              <a:buNone/>
            </a:pPr>
            <a:r>
              <a:rPr lang="en-US"/>
              <a:t>			</a:t>
            </a:r>
            <a:r>
              <a:rPr lang="en-US">
                <a:hlinkClick r:id="rId3"/>
              </a:rPr>
              <a:t>http://www.wsj.com</a:t>
            </a:r>
            <a:endParaRPr lang="en-US"/>
          </a:p>
          <a:p>
            <a:pPr eaLnBrk="1" hangingPunct="1">
              <a:buFontTx/>
              <a:buNone/>
            </a:pPr>
            <a:endParaRPr lang="en-US"/>
          </a:p>
        </p:txBody>
      </p:sp>
      <p:sp>
        <p:nvSpPr>
          <p:cNvPr id="53250" name="Rectangle 2"/>
          <p:cNvSpPr>
            <a:spLocks noGrp="1" noChangeArrowheads="1"/>
          </p:cNvSpPr>
          <p:nvPr>
            <p:ph type="title"/>
          </p:nvPr>
        </p:nvSpPr>
        <p:spPr>
          <a:ln/>
        </p:spPr>
        <p:txBody>
          <a:bodyPr/>
          <a:lstStyle/>
          <a:p>
            <a:pPr eaLnBrk="1" hangingPunct="1"/>
            <a:r>
              <a:rPr lang="en-US"/>
              <a:t>Wall Street Journal</a:t>
            </a:r>
          </a:p>
        </p:txBody>
      </p:sp>
      <p:pic>
        <p:nvPicPr>
          <p:cNvPr id="532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4724400"/>
            <a:ext cx="25241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a:hlinkClick r:id="rId5"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5" action="ppaction://hlinksldjump"/>
              </a:rPr>
              <a:t>Click to return to “In this Lesson”</a:t>
            </a:r>
            <a:endParaRPr lang="en-US" sz="1050" dirty="0">
              <a:solidFill>
                <a:srgbClr val="C00000"/>
              </a:solidFill>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5494" y="2034194"/>
            <a:ext cx="8633012" cy="2940424"/>
          </a:xfrm>
          <a:noFill/>
          <a:ln w="3175">
            <a:solidFill>
              <a:schemeClr val="tx1"/>
            </a:solidFill>
            <a:miter lim="800000"/>
            <a:headEnd/>
            <a:tailEnd/>
          </a:ln>
        </p:spPr>
      </p:pic>
      <p:sp>
        <p:nvSpPr>
          <p:cNvPr id="7170" name="Rectangle 2"/>
          <p:cNvSpPr>
            <a:spLocks noGrp="1" noChangeArrowheads="1"/>
          </p:cNvSpPr>
          <p:nvPr>
            <p:ph type="title"/>
          </p:nvPr>
        </p:nvSpPr>
        <p:spPr>
          <a:ln/>
        </p:spPr>
        <p:txBody>
          <a:bodyPr>
            <a:normAutofit fontScale="90000"/>
          </a:bodyPr>
          <a:lstStyle/>
          <a:p>
            <a:pPr eaLnBrk="1" hangingPunct="1"/>
            <a:r>
              <a:rPr lang="en-US" sz="4000"/>
              <a:t>Keynes’s View of Say’s Law</a:t>
            </a:r>
            <a:br>
              <a:rPr lang="en-US" sz="4000"/>
            </a:br>
            <a:r>
              <a:rPr lang="en-US" sz="4000"/>
              <a:t>in a Money Economy</a:t>
            </a:r>
          </a:p>
        </p:txBody>
      </p:sp>
      <p:pic>
        <p:nvPicPr>
          <p:cNvPr id="44037" name="Picture 5" descr="MCj0431561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53340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a:hlinkClick r:id="rId5" action="ppaction://hlinksldjump"/>
          </p:cNvPr>
          <p:cNvSpPr/>
          <p:nvPr/>
        </p:nvSpPr>
        <p:spPr bwMode="auto">
          <a:xfrm>
            <a:off x="3048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5"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4037"/>
                                        </p:tgtEl>
                                        <p:attrNameLst>
                                          <p:attrName>style.visibility</p:attrName>
                                        </p:attrNameLst>
                                      </p:cBhvr>
                                      <p:to>
                                        <p:strVal val="visible"/>
                                      </p:to>
                                    </p:set>
                                    <p:anim calcmode="lin" valueType="num">
                                      <p:cBhvr additive="base">
                                        <p:cTn id="7" dur="2000" fill="hold"/>
                                        <p:tgtEl>
                                          <p:spTgt spid="44037"/>
                                        </p:tgtEl>
                                        <p:attrNameLst>
                                          <p:attrName>ppt_x</p:attrName>
                                        </p:attrNameLst>
                                      </p:cBhvr>
                                      <p:tavLst>
                                        <p:tav tm="0">
                                          <p:val>
                                            <p:strVal val="#ppt_x"/>
                                          </p:val>
                                        </p:tav>
                                        <p:tav tm="100000">
                                          <p:val>
                                            <p:strVal val="#ppt_x"/>
                                          </p:val>
                                        </p:tav>
                                      </p:tavLst>
                                    </p:anim>
                                    <p:anim calcmode="lin" valueType="num">
                                      <p:cBhvr additive="base">
                                        <p:cTn id="8" dur="2000" fill="hold"/>
                                        <p:tgtEl>
                                          <p:spTgt spid="440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ln/>
        </p:spPr>
        <p:txBody>
          <a:bodyPr/>
          <a:lstStyle/>
          <a:p>
            <a:pPr eaLnBrk="1" hangingPunct="1"/>
            <a:r>
              <a:rPr lang="en-US" sz="4000"/>
              <a:t>Keynes on Savings and Investment</a:t>
            </a:r>
          </a:p>
        </p:txBody>
      </p:sp>
      <p:sp>
        <p:nvSpPr>
          <p:cNvPr id="7" name="Rectangle 6"/>
          <p:cNvSpPr/>
          <p:nvPr/>
        </p:nvSpPr>
        <p:spPr>
          <a:xfrm>
            <a:off x="381000" y="1600200"/>
            <a:ext cx="8382000" cy="3200400"/>
          </a:xfrm>
          <a:prstGeom prst="rect">
            <a:avLst/>
          </a:prstGeom>
        </p:spPr>
        <p:txBody>
          <a:bodyPr>
            <a:spAutoFit/>
          </a:bodyPr>
          <a:lstStyle/>
          <a:p>
            <a:pPr>
              <a:defRPr/>
            </a:pPr>
            <a:endParaRPr lang="en-US" sz="2000" dirty="0">
              <a:latin typeface="+mn-lt"/>
            </a:endParaRPr>
          </a:p>
          <a:p>
            <a:pPr>
              <a:defRPr/>
            </a:pPr>
            <a:r>
              <a:rPr lang="en-US" sz="2800" dirty="0">
                <a:solidFill>
                  <a:srgbClr val="002060"/>
                </a:solidFill>
                <a:latin typeface="+mn-lt"/>
              </a:rPr>
              <a:t>Keynes held that saving is more responsive to changes in income than to changes in the interest rate and that investment is more responsive to technological changes, business expectations, and innovations than to changes in the interest rate</a:t>
            </a:r>
            <a:r>
              <a:rPr lang="en-US" sz="2800" dirty="0">
                <a:latin typeface="+mn-lt"/>
              </a:rPr>
              <a:t>.</a:t>
            </a:r>
          </a:p>
          <a:p>
            <a:pPr>
              <a:defRPr/>
            </a:pPr>
            <a:endParaRPr lang="en-US" sz="2400" dirty="0">
              <a:latin typeface="+mn-lt"/>
            </a:endParaRPr>
          </a:p>
          <a:p>
            <a:pPr>
              <a:defRPr/>
            </a:pPr>
            <a:endParaRPr lang="en-US" dirty="0">
              <a:latin typeface="+mn-lt"/>
            </a:endParaRPr>
          </a:p>
        </p:txBody>
      </p:sp>
      <p:pic>
        <p:nvPicPr>
          <p:cNvPr id="819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4114800"/>
            <a:ext cx="16002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hlinkClick r:id="rId4" action="ppaction://hlinksldjump"/>
          </p:cNvPr>
          <p:cNvSpPr/>
          <p:nvPr/>
        </p:nvSpPr>
        <p:spPr bwMode="auto">
          <a:xfrm>
            <a:off x="3048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9"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pPr>
              <a:buFontTx/>
              <a:buNone/>
              <a:defRPr/>
            </a:pPr>
            <a:r>
              <a:rPr lang="en-US" dirty="0"/>
              <a:t> 	The labor market may adjust slowly. In particular, a lowered demand for labor may not be met with a declining wage rate. Wage rates might be inflexible downward (at least for some time). </a:t>
            </a:r>
          </a:p>
          <a:p>
            <a:pPr>
              <a:buFontTx/>
              <a:buNone/>
              <a:defRPr/>
            </a:pPr>
            <a:r>
              <a:rPr lang="en-US" dirty="0"/>
              <a:t>	If wage rates are inflexible downward, then the self-regulating properties of an economy are in question. Specifically, an economy might get stuck in a recessionary gap.</a:t>
            </a:r>
          </a:p>
        </p:txBody>
      </p:sp>
      <p:sp>
        <p:nvSpPr>
          <p:cNvPr id="9218" name="Rectangle 2"/>
          <p:cNvSpPr>
            <a:spLocks noGrp="1" noChangeArrowheads="1"/>
          </p:cNvSpPr>
          <p:nvPr>
            <p:ph type="title"/>
          </p:nvPr>
        </p:nvSpPr>
        <p:spPr>
          <a:ln/>
        </p:spPr>
        <p:txBody>
          <a:bodyPr/>
          <a:lstStyle/>
          <a:p>
            <a:pPr eaLnBrk="1" hangingPunct="1"/>
            <a:r>
              <a:rPr lang="en-US" sz="4000" dirty="0"/>
              <a:t>Keynes on Wages</a:t>
            </a:r>
          </a:p>
        </p:txBody>
      </p:sp>
      <p:sp>
        <p:nvSpPr>
          <p:cNvPr id="7" name="Rounded Rectangle 6">
            <a:hlinkClick r:id="rId3" action="ppaction://hlinksldjump"/>
          </p:cNvPr>
          <p:cNvSpPr/>
          <p:nvPr/>
        </p:nvSpPr>
        <p:spPr bwMode="auto">
          <a:xfrm>
            <a:off x="3048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9"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65612" y="2087983"/>
            <a:ext cx="3612776" cy="2832847"/>
          </a:xfrm>
          <a:noFill/>
          <a:ln w="3175">
            <a:solidFill>
              <a:schemeClr val="tx1"/>
            </a:solidFill>
            <a:miter lim="800000"/>
            <a:headEnd/>
            <a:tailEnd/>
          </a:ln>
        </p:spPr>
      </p:pic>
      <p:sp>
        <p:nvSpPr>
          <p:cNvPr id="11266" name="Rectangle 2"/>
          <p:cNvSpPr>
            <a:spLocks noGrp="1" noChangeArrowheads="1"/>
          </p:cNvSpPr>
          <p:nvPr>
            <p:ph type="title"/>
          </p:nvPr>
        </p:nvSpPr>
        <p:spPr>
          <a:ln/>
        </p:spPr>
        <p:txBody>
          <a:bodyPr>
            <a:normAutofit fontScale="90000"/>
          </a:bodyPr>
          <a:lstStyle/>
          <a:p>
            <a:pPr eaLnBrk="1" hangingPunct="1"/>
            <a:r>
              <a:rPr lang="en-US" sz="4000"/>
              <a:t>The Economy Gets “Stuck” in a</a:t>
            </a:r>
            <a:br>
              <a:rPr lang="en-US" sz="4000"/>
            </a:br>
            <a:r>
              <a:rPr lang="en-US" sz="4000"/>
              <a:t>Recessionary Gap</a:t>
            </a:r>
          </a:p>
        </p:txBody>
      </p:sp>
      <p:sp>
        <p:nvSpPr>
          <p:cNvPr id="52229" name="Rectangle 5"/>
          <p:cNvSpPr>
            <a:spLocks noChangeArrowheads="1"/>
          </p:cNvSpPr>
          <p:nvPr/>
        </p:nvSpPr>
        <p:spPr bwMode="auto">
          <a:xfrm>
            <a:off x="457200" y="1828800"/>
            <a:ext cx="320040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Ø"/>
            </a:pPr>
            <a:r>
              <a:rPr lang="en-US" sz="2800" dirty="0">
                <a:solidFill>
                  <a:srgbClr val="002060"/>
                </a:solidFill>
                <a:latin typeface="Palatino Linotype" pitchFamily="18" charset="0"/>
              </a:rPr>
              <a:t>If the economy is in a recessionary gap at point 1, Keynes held that wage rates may not fall. </a:t>
            </a:r>
          </a:p>
          <a:p>
            <a:pPr>
              <a:buFont typeface="Wingdings" pitchFamily="2" charset="2"/>
              <a:buChar char="Ø"/>
            </a:pPr>
            <a:r>
              <a:rPr lang="en-US" sz="2800" dirty="0">
                <a:solidFill>
                  <a:srgbClr val="002060"/>
                </a:solidFill>
                <a:latin typeface="Palatino Linotype" pitchFamily="18" charset="0"/>
              </a:rPr>
              <a:t>The economy may be stuck in the recessionary gap.</a:t>
            </a:r>
          </a:p>
        </p:txBody>
      </p:sp>
      <p:sp>
        <p:nvSpPr>
          <p:cNvPr id="7" name="Rounded Rectangle 6">
            <a:hlinkClick r:id="rId4" action="ppaction://hlinksldjump"/>
          </p:cNvPr>
          <p:cNvSpPr/>
          <p:nvPr/>
        </p:nvSpPr>
        <p:spPr bwMode="auto">
          <a:xfrm>
            <a:off x="24384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38862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2229">
                                            <p:txEl>
                                              <p:pRg st="0" end="0"/>
                                            </p:txEl>
                                          </p:spTgt>
                                        </p:tgtEl>
                                        <p:attrNameLst>
                                          <p:attrName>style.visibility</p:attrName>
                                        </p:attrNameLst>
                                      </p:cBhvr>
                                      <p:to>
                                        <p:strVal val="visible"/>
                                      </p:to>
                                    </p:set>
                                    <p:animEffect transition="in" filter="fade">
                                      <p:cBhvr>
                                        <p:cTn id="7" dur="2000"/>
                                        <p:tgtEl>
                                          <p:spTgt spid="5222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2229">
                                            <p:txEl>
                                              <p:pRg st="1" end="1"/>
                                            </p:txEl>
                                          </p:spTgt>
                                        </p:tgtEl>
                                        <p:attrNameLst>
                                          <p:attrName>style.visibility</p:attrName>
                                        </p:attrNameLst>
                                      </p:cBhvr>
                                      <p:to>
                                        <p:strVal val="visible"/>
                                      </p:to>
                                    </p:set>
                                    <p:animEffect transition="in" filter="fade">
                                      <p:cBhvr>
                                        <p:cTn id="12" dur="2000"/>
                                        <p:tgtEl>
                                          <p:spTgt spid="522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
</p:tagLst>
</file>

<file path=ppt/theme/theme1.xml><?xml version="1.0" encoding="utf-8"?>
<a:theme xmlns:a="http://schemas.openxmlformats.org/drawingml/2006/main" name="NoVide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NoVideo</Template>
  <TotalTime>1744</TotalTime>
  <Words>3604</Words>
  <Application>Microsoft Office PowerPoint</Application>
  <PresentationFormat>On-screen Show (4:3)</PresentationFormat>
  <Paragraphs>312</Paragraphs>
  <Slides>53</Slides>
  <Notes>51</Notes>
  <HiddenSlides>11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Arial Unicode MS</vt:lpstr>
      <vt:lpstr>Palatino Linotype</vt:lpstr>
      <vt:lpstr>Times New Roman</vt:lpstr>
      <vt:lpstr>Wingdings</vt:lpstr>
      <vt:lpstr>NoVideo</vt:lpstr>
      <vt:lpstr>PowerPoint Presentation</vt:lpstr>
      <vt:lpstr>PowerPoint Presentation</vt:lpstr>
      <vt:lpstr>PowerPoint Presentation</vt:lpstr>
      <vt:lpstr>Keynes’s View of Say’s Law in a Money Economy</vt:lpstr>
      <vt:lpstr>Classical Economists on Savings and Investment</vt:lpstr>
      <vt:lpstr>Keynes’s View of Say’s Law in a Money Economy</vt:lpstr>
      <vt:lpstr>Keynes on Savings and Investment</vt:lpstr>
      <vt:lpstr>Keynes on Wages</vt:lpstr>
      <vt:lpstr>The Economy Gets “Stuck” in a Recessionary Gap</vt:lpstr>
      <vt:lpstr>Labor Market and Inflexible Wages Downward</vt:lpstr>
      <vt:lpstr>Efficiency Wage Models</vt:lpstr>
      <vt:lpstr>Keynes on Prices</vt:lpstr>
      <vt:lpstr>Classical vs. Keynes I</vt:lpstr>
      <vt:lpstr>A Question of How Long It Takes for Wage Rates and Prices to Fall</vt:lpstr>
      <vt:lpstr>A Question of How Long It Takes for Wage Rates and Prices to Fall</vt:lpstr>
      <vt:lpstr>Classical vs. Keynes II</vt:lpstr>
      <vt:lpstr>Self-Test</vt:lpstr>
      <vt:lpstr>Self-Test</vt:lpstr>
      <vt:lpstr>Self-Test</vt:lpstr>
      <vt:lpstr>The Simple Keynesian Model</vt:lpstr>
      <vt:lpstr>Consumption Function I</vt:lpstr>
      <vt:lpstr>Consumption Function II</vt:lpstr>
      <vt:lpstr>Consumption Function III</vt:lpstr>
      <vt:lpstr>Savings and MPS</vt:lpstr>
      <vt:lpstr>C and S at Different Levels of Disposable Income</vt:lpstr>
      <vt:lpstr>Multiplier</vt:lpstr>
      <vt:lpstr>An Example of the Multiplier at Work</vt:lpstr>
      <vt:lpstr>Self-Test</vt:lpstr>
      <vt:lpstr>Self-Test</vt:lpstr>
      <vt:lpstr>Self-Test</vt:lpstr>
      <vt:lpstr>The Multiplier and Aggregate Demand</vt:lpstr>
      <vt:lpstr>Keynesian Aggregate Supply Curve</vt:lpstr>
      <vt:lpstr>Can the Private Sector Remove the Economy from a Recessionary Gap?</vt:lpstr>
      <vt:lpstr>Can the Private Sector Remove the Economy from a Recessionary Gap?</vt:lpstr>
      <vt:lpstr>Simple Keynesian Model I</vt:lpstr>
      <vt:lpstr>Simple Keynesian Model II </vt:lpstr>
      <vt:lpstr>Simple Keynesian Model in the AD-AS Framework </vt:lpstr>
      <vt:lpstr>Self-Test</vt:lpstr>
      <vt:lpstr>Self-Test</vt:lpstr>
      <vt:lpstr>Self-Test</vt:lpstr>
      <vt:lpstr>The Keynesian Cross Total Expenditures and Total Production</vt:lpstr>
      <vt:lpstr>PowerPoint Presentation</vt:lpstr>
      <vt:lpstr>Total Production Curve</vt:lpstr>
      <vt:lpstr>Three States of the Economy in the TE-TP Framework I</vt:lpstr>
      <vt:lpstr>Three States of the Economy in the TE-TP Framework II</vt:lpstr>
      <vt:lpstr>Three States of the Economy in the TE-TP Framework III</vt:lpstr>
      <vt:lpstr>The Economy: In Equilibrium, and in a Recessionary Gap, Too</vt:lpstr>
      <vt:lpstr>The Simple Keynesian Model</vt:lpstr>
      <vt:lpstr>The Simple Keynesian Model</vt:lpstr>
      <vt:lpstr>The Simple Keynesian Model in the TE–TP Framework</vt:lpstr>
      <vt:lpstr>Self-Test</vt:lpstr>
      <vt:lpstr>Self-Test</vt:lpstr>
      <vt:lpstr>Wall Street Journal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dc:title>
  <dc:creator>Jamie Campbell</dc:creator>
  <cp:lastModifiedBy>Minh</cp:lastModifiedBy>
  <cp:revision>77</cp:revision>
  <dcterms:created xsi:type="dcterms:W3CDTF">2007-02-08T06:24:10Z</dcterms:created>
  <dcterms:modified xsi:type="dcterms:W3CDTF">2017-09-13T15:17:28Z</dcterms:modified>
</cp:coreProperties>
</file>